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038D-642C-4525-A061-BE24C5D51750}" type="datetimeFigureOut">
              <a:rPr lang="pt-BR" smtClean="0"/>
              <a:t>25/3/2012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D6D1-7FF6-419C-BDF8-68CF6248DBE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038D-642C-4525-A061-BE24C5D51750}" type="datetimeFigureOut">
              <a:rPr lang="pt-BR" smtClean="0"/>
              <a:t>25/3/2012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D6D1-7FF6-419C-BDF8-68CF6248DBE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038D-642C-4525-A061-BE24C5D51750}" type="datetimeFigureOut">
              <a:rPr lang="pt-BR" smtClean="0"/>
              <a:t>25/3/2012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D6D1-7FF6-419C-BDF8-68CF6248DBE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038D-642C-4525-A061-BE24C5D51750}" type="datetimeFigureOut">
              <a:rPr lang="pt-BR" smtClean="0"/>
              <a:t>25/3/2012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D6D1-7FF6-419C-BDF8-68CF6248DBE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038D-642C-4525-A061-BE24C5D51750}" type="datetimeFigureOut">
              <a:rPr lang="pt-BR" smtClean="0"/>
              <a:t>25/3/2012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52D6D1-7FF6-419C-BDF8-68CF6248DBE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038D-642C-4525-A061-BE24C5D51750}" type="datetimeFigureOut">
              <a:rPr lang="pt-BR" smtClean="0"/>
              <a:t>25/3/2012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D6D1-7FF6-419C-BDF8-68CF6248DBE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038D-642C-4525-A061-BE24C5D51750}" type="datetimeFigureOut">
              <a:rPr lang="pt-BR" smtClean="0"/>
              <a:t>25/3/2012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D6D1-7FF6-419C-BDF8-68CF6248DBE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038D-642C-4525-A061-BE24C5D51750}" type="datetimeFigureOut">
              <a:rPr lang="pt-BR" smtClean="0"/>
              <a:t>25/3/2012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D6D1-7FF6-419C-BDF8-68CF6248DBE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038D-642C-4525-A061-BE24C5D51750}" type="datetimeFigureOut">
              <a:rPr lang="pt-BR" smtClean="0"/>
              <a:t>25/3/2012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D6D1-7FF6-419C-BDF8-68CF6248DBE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038D-642C-4525-A061-BE24C5D51750}" type="datetimeFigureOut">
              <a:rPr lang="pt-BR" smtClean="0"/>
              <a:t>25/3/2012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D6D1-7FF6-419C-BDF8-68CF6248DBE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038D-642C-4525-A061-BE24C5D51750}" type="datetimeFigureOut">
              <a:rPr lang="pt-BR" smtClean="0"/>
              <a:t>25/3/2012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D6D1-7FF6-419C-BDF8-68CF6248DBE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78038D-642C-4525-A061-BE24C5D51750}" type="datetimeFigureOut">
              <a:rPr lang="pt-BR" smtClean="0"/>
              <a:t>25/3/2012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52D6D1-7FF6-419C-BDF8-68CF6248DBEA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 descr="C:\Documents and Settings\Administrador\Desktop\trabalho gessica\bbc34d7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" y="23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54059" y="2054831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ysClr val="windowText" lastClr="000000"/>
                </a:solidFill>
              </a:rPr>
              <a:t>Coroide</a:t>
            </a:r>
          </a:p>
          <a:p>
            <a:r>
              <a:rPr lang="pt-BR" sz="8800" dirty="0" smtClean="0">
                <a:solidFill>
                  <a:sysClr val="windowText" lastClr="000000"/>
                </a:solidFill>
              </a:rPr>
              <a:t>Corpo Ciliar</a:t>
            </a:r>
          </a:p>
          <a:p>
            <a:r>
              <a:rPr lang="pt-BR" sz="8800" dirty="0" smtClean="0">
                <a:solidFill>
                  <a:sysClr val="windowText" lastClr="000000"/>
                </a:solidFill>
              </a:rPr>
              <a:t>Íris</a:t>
            </a:r>
          </a:p>
          <a:p>
            <a:endParaRPr lang="pt-BR" sz="8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pt-BR" dirty="0" smtClean="0"/>
              <a:t>O epitélio dos processos ciliares secreta na câmara posterior um liquido transparente chamado humor aquoso.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80381"/>
            <a:ext cx="5976663" cy="467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8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pt-BR" dirty="0" smtClean="0"/>
              <a:t>O epitélio pigmentar da retina reveste a superfície posterior do corpo ciliar e as íris.</a:t>
            </a:r>
          </a:p>
          <a:p>
            <a:r>
              <a:rPr lang="pt-BR" dirty="0" smtClean="0"/>
              <a:t>As fibras zonulares têm a capacidade de afrouxar ou tencionar, mudando assim a característica anatômica do cristalino, deixando- o mais espesso ou mais delgado.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23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Íris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Recebeu este nome devido as variadas cores que apresenta em diferentes indivíduos.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8194" name="Picture 2" descr="C:\Documents and Settings\Administrador\Desktop\trabalho gessica\bbc34d7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162363" cy="21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istrador\Desktop\trabalho gessica\olho.l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2448272" cy="21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2543175" cy="216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7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pt-BR" dirty="0" smtClean="0"/>
              <a:t>Quando a pigmentação do estroma iriniano é pequena, os olhos são claros ou azuis, em consequência dos fenômenos de interferência luminosa, que ocorrem com a luz refletida pela retina.</a:t>
            </a:r>
          </a:p>
          <a:p>
            <a:r>
              <a:rPr lang="pt-BR" dirty="0" smtClean="0"/>
              <a:t>Se a íris possuir abundante pigmentação, o olho apresenta- se castanho ou preto.</a:t>
            </a:r>
          </a:p>
          <a:p>
            <a:r>
              <a:rPr lang="pt-BR" dirty="0" smtClean="0"/>
              <a:t>No caso de ausência total de pigmento, em olhos albinos, a íris mostra-se pálida ou iluminada de rosa avermelhada, pela luz regressiva da retina.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14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/>
          <a:lstStyle/>
          <a:p>
            <a:r>
              <a:rPr lang="pt-BR" dirty="0" smtClean="0"/>
              <a:t>A íris é um disco circular e contrátil de superfície relativamente plana, sendo que na parte anterior da íris há depressões ou falhas em sua anatomia, sendo estas chamadas de criptas iridianas.</a:t>
            </a:r>
          </a:p>
          <a:p>
            <a:r>
              <a:rPr lang="pt-BR" dirty="0" smtClean="0"/>
              <a:t>A íris fica suspensa no humor aquoso entre a córnea e o cristalino, e interrompida na sua porção central por uma abertura circular, a pupila, a qual se acha um pouco deslocada para o lado nasal do seu centro.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01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r>
              <a:rPr lang="pt-BR" dirty="0" smtClean="0"/>
              <a:t>A pupila é a controladora da intensidade luminosa que incidira na retina. Para que ela possa se contrair reflexamente com o estimulo da luz ou dilatar-se na baixa luz.</a:t>
            </a:r>
          </a:p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8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pt-BR" dirty="0" smtClean="0"/>
              <a:t>A íris divide o espaço entre a lente e a córnea em câmara anterior e posterior. A câmara anterior do olho esta limitada anteriormente pela superfície posterior da córnea e posteriormente pela íris e parte central da lente. A câmara posterior é uma estreita fenda disposta atrás da parte periférica da íris e situada anteriormente ao ligamento suspensor da lente e aos processos ciliares.</a:t>
            </a:r>
          </a:p>
          <a:p>
            <a:r>
              <a:rPr lang="pt-BR" dirty="0" smtClean="0"/>
              <a:t>As duas câmaras se comunicam através da pupila.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63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pt-BR" dirty="0" smtClean="0"/>
              <a:t>O diâmetro da pupila oscila diariamente entre 2,5 mm e 4,5 mm, podendo-se tomar a média de 4,4 </a:t>
            </a:r>
            <a:r>
              <a:rPr lang="pt-BR" dirty="0" err="1" smtClean="0"/>
              <a:t>mm.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16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Iridologia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estudo da </a:t>
            </a:r>
            <a:r>
              <a:rPr lang="pt-BR" dirty="0" err="1" smtClean="0"/>
              <a:t>iris</a:t>
            </a:r>
            <a:r>
              <a:rPr lang="pt-BR" dirty="0" smtClean="0"/>
              <a:t> do olho de modo a diagnosticar doenças. A </a:t>
            </a:r>
            <a:r>
              <a:rPr lang="pt-BR" dirty="0" err="1" smtClean="0"/>
              <a:t>iridologia</a:t>
            </a:r>
            <a:r>
              <a:rPr lang="pt-BR" dirty="0" smtClean="0"/>
              <a:t> baseia-se na presunção de que cada </a:t>
            </a:r>
            <a:r>
              <a:rPr lang="pt-BR" dirty="0" err="1" smtClean="0"/>
              <a:t>orgão</a:t>
            </a:r>
            <a:r>
              <a:rPr lang="pt-BR" dirty="0" smtClean="0"/>
              <a:t> do corpo tem uma correspondência na </a:t>
            </a:r>
            <a:r>
              <a:rPr lang="pt-BR" dirty="0" err="1" smtClean="0"/>
              <a:t>iris</a:t>
            </a:r>
            <a:r>
              <a:rPr lang="pt-BR" dirty="0" smtClean="0"/>
              <a:t> e que se pode determinar se um </a:t>
            </a:r>
            <a:r>
              <a:rPr lang="pt-BR" dirty="0" err="1" smtClean="0"/>
              <a:t>orgão</a:t>
            </a:r>
            <a:r>
              <a:rPr lang="pt-BR" dirty="0" smtClean="0"/>
              <a:t> é ou não </a:t>
            </a:r>
            <a:r>
              <a:rPr lang="pt-BR" dirty="0" err="1" smtClean="0"/>
              <a:t>saudavel</a:t>
            </a:r>
            <a:r>
              <a:rPr lang="pt-BR" dirty="0" smtClean="0"/>
              <a:t> examinando a </a:t>
            </a:r>
            <a:r>
              <a:rPr lang="pt-BR" dirty="0" err="1" smtClean="0"/>
              <a:t>iris</a:t>
            </a:r>
            <a:r>
              <a:rPr lang="pt-BR" dirty="0" smtClean="0"/>
              <a:t> em vez do próprio </a:t>
            </a:r>
            <a:r>
              <a:rPr lang="pt-BR" dirty="0" err="1" smtClean="0"/>
              <a:t>orgão</a:t>
            </a:r>
            <a:r>
              <a:rPr lang="pt-BR" dirty="0" smtClean="0"/>
              <a:t>.</a:t>
            </a:r>
          </a:p>
          <a:p>
            <a:r>
              <a:rPr lang="pt-BR" dirty="0" smtClean="0"/>
              <a:t>É </a:t>
            </a:r>
            <a:r>
              <a:rPr lang="pt-BR" dirty="0"/>
              <a:t>praticada por um </a:t>
            </a:r>
            <a:r>
              <a:rPr lang="pt-BR" dirty="0" err="1"/>
              <a:t>naturopata</a:t>
            </a:r>
            <a:r>
              <a:rPr lang="pt-BR" dirty="0"/>
              <a:t>, um </a:t>
            </a:r>
            <a:r>
              <a:rPr lang="pt-BR" dirty="0" err="1"/>
              <a:t>quiropata</a:t>
            </a:r>
            <a:r>
              <a:rPr lang="pt-BR" dirty="0"/>
              <a:t>, um homeopata ou um </a:t>
            </a:r>
            <a:r>
              <a:rPr lang="pt-BR" dirty="0" err="1"/>
              <a:t>acunpurista</a:t>
            </a:r>
            <a:r>
              <a:rPr lang="pt-BR" dirty="0"/>
              <a:t>, não por um médico tradicional.</a:t>
            </a:r>
          </a:p>
        </p:txBody>
      </p:sp>
    </p:spTree>
    <p:extLst>
      <p:ext uri="{BB962C8B-B14F-4D97-AF65-F5344CB8AC3E}">
        <p14:creationId xmlns:p14="http://schemas.microsoft.com/office/powerpoint/2010/main" val="35531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Coroide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</a:t>
            </a:r>
            <a:r>
              <a:rPr lang="pt-BR" dirty="0" smtClean="0"/>
              <a:t> uma estrutura do olho que está situada entre a esclerótica e a retina e é intensamente pigmentada. Esses pigmentos absorvem a luz que chega à retina, evitando sua reflexão. Acha-se intensamente vascularizada e tem a função de nutrir a retina. Abastece de nutrientes e oxigênio os tecidos oculares.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7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istrador\Desktop\trabalho gessica\iridolog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86509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http://www.cpvi.com.br/website/old/images/iris_olh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" y="-290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2195736" y="1124744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/>
              <a:t>Obrigada...</a:t>
            </a:r>
            <a:endParaRPr lang="pt-BR" sz="8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37338" y="5292557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/>
              <a:t>Géssica</a:t>
            </a:r>
            <a:r>
              <a:rPr lang="pt-BR" sz="2800" dirty="0" smtClean="0"/>
              <a:t> Zanin</a:t>
            </a:r>
          </a:p>
          <a:p>
            <a:r>
              <a:rPr lang="pt-BR" sz="2800" dirty="0" smtClean="0"/>
              <a:t>Neuza </a:t>
            </a:r>
            <a:r>
              <a:rPr lang="pt-BR" sz="2800" dirty="0" err="1" smtClean="0"/>
              <a:t>Cerbarro</a:t>
            </a:r>
            <a:endParaRPr lang="pt-BR" sz="2800" dirty="0" smtClean="0"/>
          </a:p>
          <a:p>
            <a:r>
              <a:rPr lang="pt-BR" sz="2800" dirty="0" err="1" smtClean="0"/>
              <a:t>Joceley</a:t>
            </a:r>
            <a:r>
              <a:rPr lang="pt-BR" sz="2800" dirty="0" smtClean="0"/>
              <a:t> </a:t>
            </a:r>
            <a:r>
              <a:rPr lang="pt-BR" sz="2800" dirty="0" err="1" smtClean="0"/>
              <a:t>Covatti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508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Documents and Settings\Administrador\Desktop\trabalho gessica\olho coroi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Documents and Settings\Administrador\Desktop\trabalho gessica\coroide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0" y="0"/>
            <a:ext cx="5328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 flipH="1">
            <a:off x="683568" y="5733256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Vasos da Coroide.</a:t>
            </a:r>
            <a:endParaRPr lang="pt-BR" sz="4400" dirty="0"/>
          </a:p>
        </p:txBody>
      </p:sp>
      <p:pic>
        <p:nvPicPr>
          <p:cNvPr id="3075" name="Picture 3" descr="C:\Documents and Settings\Administrador\Desktop\trabalho gessica\coroide-vaso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864" y="0"/>
            <a:ext cx="3851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Corpo Ciliar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Prolonga-se desde a ora </a:t>
            </a:r>
            <a:r>
              <a:rPr lang="pt-BR" dirty="0" err="1" smtClean="0"/>
              <a:t>serrata</a:t>
            </a:r>
            <a:r>
              <a:rPr lang="pt-BR" dirty="0" smtClean="0"/>
              <a:t> da retina até a margem periférica da íris e junção esclerocorneal.</a:t>
            </a:r>
          </a:p>
          <a:p>
            <a:r>
              <a:rPr lang="pt-BR" dirty="0" smtClean="0"/>
              <a:t>A função do corpo ciliar é alterar o poder refrativo do cristalino (fazer a acomodação), relaxando ou tencionando as </a:t>
            </a:r>
            <a:r>
              <a:rPr lang="pt-BR" dirty="0" err="1" smtClean="0"/>
              <a:t>Zônulas</a:t>
            </a:r>
            <a:r>
              <a:rPr lang="pt-BR" dirty="0" smtClean="0"/>
              <a:t> de </a:t>
            </a:r>
            <a:r>
              <a:rPr lang="pt-BR" dirty="0" err="1" smtClean="0"/>
              <a:t>Zinn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20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2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dor\Desktop\trabalho gessica\preview00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676"/>
            <a:ext cx="9144000" cy="691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4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Documents and Settings\Administrador\Desktop\trabalho gessica\corpo-ciliar5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4968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832648"/>
          </a:xfrm>
        </p:spPr>
        <p:txBody>
          <a:bodyPr/>
          <a:lstStyle/>
          <a:p>
            <a:r>
              <a:rPr lang="pt-BR" dirty="0" smtClean="0"/>
              <a:t>Em consequência do constante esforço da acomodação realizada, o corpo ciliar de um hipermétrope apresenta-se geralmente mais desenvolvido e com maior potência muscular que o míope, cuja necessidade de acomodação é restrita.</a:t>
            </a:r>
          </a:p>
          <a:p>
            <a:r>
              <a:rPr lang="pt-BR" dirty="0" smtClean="0"/>
              <a:t>O corpo ciliar é composto de músculos, capilares e veias, que drenam </a:t>
            </a:r>
            <a:r>
              <a:rPr lang="pt-BR" dirty="0" err="1" smtClean="0"/>
              <a:t>atraves</a:t>
            </a:r>
            <a:r>
              <a:rPr lang="pt-BR" dirty="0" smtClean="0"/>
              <a:t> das veias vorticosas o sangue.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92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598</Words>
  <Application>Microsoft Office PowerPoint</Application>
  <PresentationFormat>Apresentação na tela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Ápice</vt:lpstr>
      <vt:lpstr>Apresentação do PowerPoint</vt:lpstr>
      <vt:lpstr>Coroide</vt:lpstr>
      <vt:lpstr>Apresentação do PowerPoint</vt:lpstr>
      <vt:lpstr>Apresentação do PowerPoint</vt:lpstr>
      <vt:lpstr>Corpo Ciliar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Íris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Iridologia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Gessica</dc:creator>
  <cp:lastModifiedBy>Gessica</cp:lastModifiedBy>
  <cp:revision>7</cp:revision>
  <dcterms:created xsi:type="dcterms:W3CDTF">2012-03-24T01:23:54Z</dcterms:created>
  <dcterms:modified xsi:type="dcterms:W3CDTF">2012-03-26T01:07:54Z</dcterms:modified>
</cp:coreProperties>
</file>