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7"/>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custShowLst>
    <p:custShow name="Apresentação personalizada 1" id="0">
      <p:sldLst>
        <p:sld r:id="rId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DBC5C-8BF6-4A1B-9BA3-C281090DD170}" type="datetimeFigureOut">
              <a:rPr lang="pt-BR" smtClean="0"/>
              <a:pPr/>
              <a:t>25/02/2012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640C7-4B39-4522-8353-B626A840A1D9}" type="slidenum">
              <a:rPr lang="pt-BR" smtClean="0"/>
              <a:pPr/>
              <a:t>‹nº›</a:t>
            </a:fld>
            <a:endParaRPr lang="pt-BR"/>
          </a:p>
        </p:txBody>
      </p:sp>
    </p:spTree>
    <p:extLst>
      <p:ext uri="{BB962C8B-B14F-4D97-AF65-F5344CB8AC3E}">
        <p14:creationId xmlns:p14="http://schemas.microsoft.com/office/powerpoint/2010/main" xmlns="" val="120142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45640C7-4B39-4522-8353-B626A840A1D9}" type="slidenum">
              <a:rPr lang="pt-BR" smtClean="0"/>
              <a:pPr/>
              <a:t>2</a:t>
            </a:fld>
            <a:endParaRPr lang="pt-BR"/>
          </a:p>
        </p:txBody>
      </p:sp>
    </p:spTree>
    <p:extLst>
      <p:ext uri="{BB962C8B-B14F-4D97-AF65-F5344CB8AC3E}">
        <p14:creationId xmlns:p14="http://schemas.microsoft.com/office/powerpoint/2010/main" xmlns="" val="176340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t-BR" smtClean="0"/>
              <a:t>Clique para editar o título mestre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t-BR" smtClean="0"/>
              <a:t>Clique para editar o título mestre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28E80666-FB37-4B36-9149-507F3B0178E3}"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2/25/2012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‹nº›</a:t>
            </a:fld>
            <a:endParaRPr lang="en-US"/>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t-BR" smtClean="0"/>
              <a:t>Clique para editar o texto mestre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2/25/2012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‹nº›</a:t>
            </a:fld>
            <a:endParaRPr lang="en-US"/>
          </a:p>
        </p:txBody>
      </p:sp>
      <p:sp>
        <p:nvSpPr>
          <p:cNvPr id="10" name="Title 9"/>
          <p:cNvSpPr>
            <a:spLocks noGrp="1"/>
          </p:cNvSpPr>
          <p:nvPr>
            <p:ph type="title"/>
          </p:nvPr>
        </p:nvSpPr>
        <p:spPr/>
        <p:txBody>
          <a:bodyPr/>
          <a:lstStyle/>
          <a:p>
            <a:r>
              <a:rPr lang="pt-BR" smtClean="0"/>
              <a:t>Clique para editar o título mestre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2/25/2012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2/25/2012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8E80666-FB37-4B36-9149-507F3B0178E3}" type="datetimeFigureOut">
              <a:rPr lang="en-US" smtClean="0"/>
              <a:pPr/>
              <a:t>2/25/2012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8E80666-FB37-4B36-9149-507F3B0178E3}" type="datetimeFigureOut">
              <a:rPr lang="en-US" smtClean="0"/>
              <a:pPr/>
              <a:t>2/25/2012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‹nº›</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t-BR" smtClean="0"/>
              <a:t>Clique para editar o título mestre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2/25/2012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539552" y="3611240"/>
            <a:ext cx="3672408" cy="2448272"/>
          </a:xfrm>
        </p:spPr>
        <p:txBody>
          <a:bodyPr>
            <a:normAutofit/>
          </a:bodyPr>
          <a:lstStyle/>
          <a:p>
            <a:pPr algn="ctr"/>
            <a:r>
              <a:rPr lang="pt-BR" i="1" dirty="0" smtClean="0">
                <a:latin typeface="Times New Roman" pitchFamily="18" charset="0"/>
                <a:cs typeface="Times New Roman" pitchFamily="18" charset="0"/>
              </a:rPr>
              <a:t>“...O olho é a janela do corpo humano pela qual ele abre os caminhos e se deleita com a beleza do mundo.”</a:t>
            </a:r>
          </a:p>
          <a:p>
            <a:pPr algn="ctr">
              <a:spcBef>
                <a:spcPts val="0"/>
              </a:spcBef>
              <a:spcAft>
                <a:spcPts val="0"/>
              </a:spcAft>
            </a:pPr>
            <a:r>
              <a:rPr lang="pt-BR" i="1" dirty="0" smtClean="0">
                <a:latin typeface="Times New Roman" pitchFamily="18" charset="0"/>
                <a:cs typeface="Times New Roman" pitchFamily="18" charset="0"/>
              </a:rPr>
              <a:t> </a:t>
            </a:r>
            <a:r>
              <a:rPr lang="pt-BR" sz="1200" b="1" i="1" dirty="0" smtClean="0">
                <a:latin typeface="Times New Roman" pitchFamily="18" charset="0"/>
                <a:cs typeface="Times New Roman" pitchFamily="18" charset="0"/>
              </a:rPr>
              <a:t>(LEONARDO DA VINCI 1452-1519)</a:t>
            </a:r>
            <a:endParaRPr lang="pt-BR" sz="1200" i="1" dirty="0" smtClean="0">
              <a:latin typeface="Times New Roman" pitchFamily="18" charset="0"/>
              <a:cs typeface="Times New Roman" pitchFamily="18" charset="0"/>
            </a:endParaRPr>
          </a:p>
          <a:p>
            <a:pPr algn="just"/>
            <a:endParaRPr lang="pt-BR" dirty="0"/>
          </a:p>
        </p:txBody>
      </p:sp>
      <p:sp>
        <p:nvSpPr>
          <p:cNvPr id="3" name="Título 2"/>
          <p:cNvSpPr>
            <a:spLocks noGrp="1"/>
          </p:cNvSpPr>
          <p:nvPr>
            <p:ph type="ctrTitle"/>
          </p:nvPr>
        </p:nvSpPr>
        <p:spPr>
          <a:xfrm>
            <a:off x="817581" y="548681"/>
            <a:ext cx="7175351" cy="3384376"/>
          </a:xfrm>
        </p:spPr>
        <p:txBody>
          <a:bodyPr/>
          <a:lstStyle/>
          <a:p>
            <a:pPr algn="ctr"/>
            <a:r>
              <a:rPr lang="pt-BR" dirty="0" smtClean="0"/>
              <a:t>Procedimentos de Urgência em Acidentes Oculares</a:t>
            </a:r>
            <a:endParaRPr lang="pt-BR" dirty="0"/>
          </a:p>
        </p:txBody>
      </p:sp>
      <p:pic>
        <p:nvPicPr>
          <p:cNvPr id="8" name="Image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90086" y="3717032"/>
            <a:ext cx="3875895" cy="2216528"/>
          </a:xfrm>
          <a:prstGeom prst="rect">
            <a:avLst/>
          </a:prstGeom>
        </p:spPr>
      </p:pic>
    </p:spTree>
    <p:extLst>
      <p:ext uri="{BB962C8B-B14F-4D97-AF65-F5344CB8AC3E}">
        <p14:creationId xmlns:p14="http://schemas.microsoft.com/office/powerpoint/2010/main" xmlns="" val="2872068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7665" y="868251"/>
            <a:ext cx="6336704" cy="4898824"/>
          </a:xfrm>
          <a:prstGeom prst="rect">
            <a:avLst/>
          </a:prstGeom>
        </p:spPr>
      </p:pic>
    </p:spTree>
    <p:extLst>
      <p:ext uri="{BB962C8B-B14F-4D97-AF65-F5344CB8AC3E}">
        <p14:creationId xmlns:p14="http://schemas.microsoft.com/office/powerpoint/2010/main" xmlns="" val="403576025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260648"/>
            <a:ext cx="7848872" cy="5355312"/>
          </a:xfrm>
          <a:prstGeom prst="rect">
            <a:avLst/>
          </a:prstGeom>
          <a:noFill/>
        </p:spPr>
        <p:txBody>
          <a:bodyPr wrap="square" rtlCol="0">
            <a:spAutoFit/>
          </a:bodyPr>
          <a:lstStyle/>
          <a:p>
            <a:r>
              <a:rPr lang="pt-BR" b="1" dirty="0">
                <a:latin typeface="Arial" pitchFamily="34" charset="0"/>
                <a:cs typeface="Arial" pitchFamily="34" charset="0"/>
              </a:rPr>
              <a:t>Queimaduras Químicas</a:t>
            </a:r>
            <a:endParaRPr lang="pt-BR" dirty="0">
              <a:latin typeface="Arial" pitchFamily="34" charset="0"/>
              <a:cs typeface="Arial" pitchFamily="34" charset="0"/>
            </a:endParaRPr>
          </a:p>
          <a:p>
            <a:pPr>
              <a:lnSpc>
                <a:spcPct val="150000"/>
              </a:lnSpc>
            </a:pPr>
            <a:r>
              <a:rPr lang="pt-BR" b="1" dirty="0">
                <a:latin typeface="Arial" pitchFamily="34" charset="0"/>
                <a:cs typeface="Arial" pitchFamily="34" charset="0"/>
              </a:rPr>
              <a:t> </a:t>
            </a:r>
            <a:r>
              <a:rPr lang="pt-BR" dirty="0" smtClean="0">
                <a:latin typeface="Arial" pitchFamily="34" charset="0"/>
                <a:cs typeface="Arial" pitchFamily="34" charset="0"/>
              </a:rPr>
              <a:t>Os </a:t>
            </a:r>
            <a:r>
              <a:rPr lang="pt-BR" dirty="0">
                <a:latin typeface="Arial" pitchFamily="34" charset="0"/>
                <a:cs typeface="Arial" pitchFamily="34" charset="0"/>
              </a:rPr>
              <a:t>acidentes de trabalho revelam-se causas constantes de queimaduras oculares.</a:t>
            </a:r>
          </a:p>
          <a:p>
            <a:pPr>
              <a:lnSpc>
                <a:spcPct val="150000"/>
              </a:lnSpc>
            </a:pPr>
            <a:r>
              <a:rPr lang="pt-BR" dirty="0">
                <a:latin typeface="Arial" pitchFamily="34" charset="0"/>
                <a:cs typeface="Arial" pitchFamily="34" charset="0"/>
              </a:rPr>
              <a:t>Dependendo do agente químico, a queimadura ocular leva até à cegueira. Por isso, é importante administrar tratamento o mais rápido </a:t>
            </a:r>
            <a:r>
              <a:rPr lang="pt-BR" dirty="0" smtClean="0">
                <a:latin typeface="Arial" pitchFamily="34" charset="0"/>
                <a:cs typeface="Arial" pitchFamily="34" charset="0"/>
              </a:rPr>
              <a:t>possível.</a:t>
            </a:r>
            <a:endParaRPr lang="pt-BR" dirty="0">
              <a:latin typeface="Arial" pitchFamily="34" charset="0"/>
              <a:cs typeface="Arial" pitchFamily="34" charset="0"/>
            </a:endParaRPr>
          </a:p>
          <a:p>
            <a:pPr>
              <a:lnSpc>
                <a:spcPct val="150000"/>
              </a:lnSpc>
            </a:pPr>
            <a:r>
              <a:rPr lang="pt-BR" b="1" dirty="0">
                <a:latin typeface="Arial" pitchFamily="34" charset="0"/>
                <a:cs typeface="Arial" pitchFamily="34" charset="0"/>
              </a:rPr>
              <a:t>Tratamento:</a:t>
            </a:r>
          </a:p>
          <a:p>
            <a:pPr marL="285750" lvl="0" indent="-285750">
              <a:lnSpc>
                <a:spcPct val="150000"/>
              </a:lnSpc>
              <a:buFont typeface="Wingdings" pitchFamily="2" charset="2"/>
              <a:buChar char="Ø"/>
            </a:pPr>
            <a:r>
              <a:rPr lang="pt-BR" dirty="0">
                <a:latin typeface="Arial" pitchFamily="34" charset="0"/>
                <a:cs typeface="Arial" pitchFamily="34" charset="0"/>
              </a:rPr>
              <a:t>Irrigar imediatamente com água corrente limpa (de torneira, bebedouro, mangueira ou outros), por cerca de 30 minutos;</a:t>
            </a:r>
          </a:p>
          <a:p>
            <a:pPr marL="285750" lvl="0" indent="-285750">
              <a:lnSpc>
                <a:spcPct val="150000"/>
              </a:lnSpc>
              <a:buFont typeface="Wingdings" pitchFamily="2" charset="2"/>
              <a:buChar char="Ø"/>
            </a:pPr>
            <a:r>
              <a:rPr lang="pt-BR" dirty="0">
                <a:latin typeface="Arial" pitchFamily="34" charset="0"/>
                <a:cs typeface="Arial" pitchFamily="34" charset="0"/>
              </a:rPr>
              <a:t>Manter as pálpebras abertas durante a lavagem com auxilio de um pano limpo ou gaze;</a:t>
            </a:r>
          </a:p>
          <a:p>
            <a:pPr marL="285750" lvl="0" indent="-285750">
              <a:lnSpc>
                <a:spcPct val="150000"/>
              </a:lnSpc>
              <a:buFont typeface="Wingdings" pitchFamily="2" charset="2"/>
              <a:buChar char="Ø"/>
            </a:pPr>
            <a:r>
              <a:rPr lang="pt-BR" dirty="0" smtClean="0">
                <a:latin typeface="Arial" pitchFamily="34" charset="0"/>
                <a:cs typeface="Arial" pitchFamily="34" charset="0"/>
              </a:rPr>
              <a:t>Cuidar </a:t>
            </a:r>
            <a:r>
              <a:rPr lang="pt-BR" dirty="0">
                <a:latin typeface="Arial" pitchFamily="34" charset="0"/>
                <a:cs typeface="Arial" pitchFamily="34" charset="0"/>
              </a:rPr>
              <a:t>para que o outro olho não seja atingido pelo liquido da irrigação (realizar a lavagem do canto nasal do olho para o canto do lado da orelha</a:t>
            </a:r>
            <a:r>
              <a:rPr lang="pt-BR" dirty="0" smtClean="0">
                <a:latin typeface="Arial" pitchFamily="34" charset="0"/>
                <a:cs typeface="Arial" pitchFamily="34" charset="0"/>
              </a:rPr>
              <a:t>);</a:t>
            </a:r>
            <a:endParaRPr lang="pt-BR" dirty="0">
              <a:latin typeface="Arial" pitchFamily="34" charset="0"/>
              <a:cs typeface="Arial" pitchFamily="34" charset="0"/>
            </a:endParaRPr>
          </a:p>
        </p:txBody>
      </p:sp>
    </p:spTree>
    <p:extLst>
      <p:ext uri="{BB962C8B-B14F-4D97-AF65-F5344CB8AC3E}">
        <p14:creationId xmlns:p14="http://schemas.microsoft.com/office/powerpoint/2010/main" xmlns="" val="361695705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692696"/>
            <a:ext cx="8064896" cy="3416320"/>
          </a:xfrm>
          <a:prstGeom prst="rect">
            <a:avLst/>
          </a:prstGeom>
        </p:spPr>
        <p:txBody>
          <a:bodyPr wrap="square">
            <a:spAutoFit/>
          </a:bodyPr>
          <a:lstStyle/>
          <a:p>
            <a:pPr marL="285750" indent="-285750">
              <a:lnSpc>
                <a:spcPct val="150000"/>
              </a:lnSpc>
              <a:buFont typeface="Wingdings" pitchFamily="2" charset="2"/>
              <a:buChar char="Ø"/>
            </a:pPr>
            <a:r>
              <a:rPr lang="pt-BR" dirty="0">
                <a:latin typeface="Arial" pitchFamily="34" charset="0"/>
                <a:cs typeface="Arial" pitchFamily="34" charset="0"/>
              </a:rPr>
              <a:t>Nas lesões com cal ou cimento, realizar a limpeza das conjuntivas e pálpebras com lenço, gaze ou algodão antes (para retirar excesso de produto) e durante a lavagem com água corrente</a:t>
            </a:r>
            <a:r>
              <a:rPr lang="pt-BR" dirty="0" smtClean="0">
                <a:latin typeface="Arial" pitchFamily="34" charset="0"/>
                <a:cs typeface="Arial" pitchFamily="34" charset="0"/>
              </a:rPr>
              <a:t>;</a:t>
            </a:r>
          </a:p>
          <a:p>
            <a:pPr marL="285750" lvl="0" indent="-285750">
              <a:lnSpc>
                <a:spcPct val="150000"/>
              </a:lnSpc>
              <a:buFont typeface="Wingdings" pitchFamily="2" charset="2"/>
              <a:buChar char="Ø"/>
            </a:pPr>
            <a:r>
              <a:rPr lang="pt-BR" dirty="0" smtClean="0">
                <a:latin typeface="Arial" pitchFamily="34" charset="0"/>
                <a:cs typeface="Arial" pitchFamily="34" charset="0"/>
              </a:rPr>
              <a:t>Cobrir </a:t>
            </a:r>
            <a:r>
              <a:rPr lang="pt-BR" dirty="0">
                <a:latin typeface="Arial" pitchFamily="34" charset="0"/>
                <a:cs typeface="Arial" pitchFamily="34" charset="0"/>
              </a:rPr>
              <a:t>os dois olhos com gaze umedecida com soro fisiológico;</a:t>
            </a:r>
          </a:p>
          <a:p>
            <a:pPr marL="285750" lvl="0" indent="-285750">
              <a:lnSpc>
                <a:spcPct val="150000"/>
              </a:lnSpc>
              <a:buFont typeface="Wingdings" pitchFamily="2" charset="2"/>
              <a:buChar char="Ø"/>
            </a:pPr>
            <a:r>
              <a:rPr lang="pt-BR" dirty="0">
                <a:latin typeface="Arial" pitchFamily="34" charset="0"/>
                <a:cs typeface="Arial" pitchFamily="34" charset="0"/>
              </a:rPr>
              <a:t>Transportar o paciente para o serviço de emergência oftalmológica de referência, o mais rápido possível (após lavagem);</a:t>
            </a:r>
          </a:p>
          <a:p>
            <a:pPr marL="285750" lvl="0" indent="-285750">
              <a:lnSpc>
                <a:spcPct val="150000"/>
              </a:lnSpc>
              <a:buFont typeface="Wingdings" pitchFamily="2" charset="2"/>
              <a:buChar char="Ø"/>
            </a:pPr>
            <a:r>
              <a:rPr lang="pt-BR" dirty="0">
                <a:latin typeface="Arial" pitchFamily="34" charset="0"/>
                <a:cs typeface="Arial" pitchFamily="34" charset="0"/>
              </a:rPr>
              <a:t>Se possível, levar amostra da substância que provocou a queimadura.</a:t>
            </a:r>
          </a:p>
          <a:p>
            <a:pPr marL="285750" indent="-285750">
              <a:lnSpc>
                <a:spcPct val="150000"/>
              </a:lnSpc>
              <a:buFont typeface="Arial" pitchFamily="34" charset="0"/>
              <a:buChar char="•"/>
            </a:pPr>
            <a:endParaRPr lang="pt-BR" dirty="0"/>
          </a:p>
        </p:txBody>
      </p:sp>
      <p:pic>
        <p:nvPicPr>
          <p:cNvPr id="3" name="Image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3861048"/>
            <a:ext cx="3195803" cy="2396852"/>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47664" y="3769564"/>
            <a:ext cx="2304256" cy="2736304"/>
          </a:xfrm>
          <a:prstGeom prst="rect">
            <a:avLst/>
          </a:prstGeom>
        </p:spPr>
      </p:pic>
    </p:spTree>
    <p:extLst>
      <p:ext uri="{BB962C8B-B14F-4D97-AF65-F5344CB8AC3E}">
        <p14:creationId xmlns:p14="http://schemas.microsoft.com/office/powerpoint/2010/main" xmlns="" val="1815174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55576" y="1196752"/>
            <a:ext cx="7416824" cy="3831818"/>
          </a:xfrm>
          <a:prstGeom prst="rect">
            <a:avLst/>
          </a:prstGeom>
          <a:noFill/>
        </p:spPr>
        <p:txBody>
          <a:bodyPr wrap="square" rtlCol="0">
            <a:spAutoFit/>
          </a:bodyPr>
          <a:lstStyle/>
          <a:p>
            <a:pPr>
              <a:lnSpc>
                <a:spcPct val="150000"/>
              </a:lnSpc>
            </a:pPr>
            <a:r>
              <a:rPr lang="pt-BR" b="1" dirty="0">
                <a:latin typeface="Arial" pitchFamily="34" charset="0"/>
                <a:cs typeface="Arial" pitchFamily="34" charset="0"/>
              </a:rPr>
              <a:t>Queimaduras Térmicas</a:t>
            </a:r>
            <a:endParaRPr lang="pt-BR" dirty="0">
              <a:latin typeface="Arial" pitchFamily="34" charset="0"/>
              <a:cs typeface="Arial" pitchFamily="34" charset="0"/>
            </a:endParaRPr>
          </a:p>
          <a:p>
            <a:pPr>
              <a:lnSpc>
                <a:spcPct val="150000"/>
              </a:lnSpc>
            </a:pPr>
            <a:r>
              <a:rPr lang="pt-BR" dirty="0">
                <a:latin typeface="Arial" pitchFamily="34" charset="0"/>
                <a:cs typeface="Arial" pitchFamily="34" charset="0"/>
              </a:rPr>
              <a:t> </a:t>
            </a:r>
            <a:r>
              <a:rPr lang="pt-BR" dirty="0" smtClean="0">
                <a:latin typeface="Arial" pitchFamily="34" charset="0"/>
                <a:cs typeface="Arial" pitchFamily="34" charset="0"/>
              </a:rPr>
              <a:t>Os </a:t>
            </a:r>
            <a:r>
              <a:rPr lang="pt-BR" dirty="0">
                <a:latin typeface="Arial" pitchFamily="34" charset="0"/>
                <a:cs typeface="Arial" pitchFamily="34" charset="0"/>
              </a:rPr>
              <a:t>traumas térmicos (hipertermia ou hipotermia) elétricos, barométricos e ultrassônicos podem provocar perturbações agudas e variáveis.</a:t>
            </a:r>
          </a:p>
          <a:p>
            <a:pPr>
              <a:lnSpc>
                <a:spcPct val="150000"/>
              </a:lnSpc>
            </a:pPr>
            <a:r>
              <a:rPr lang="pt-BR" dirty="0">
                <a:latin typeface="Arial" pitchFamily="34" charset="0"/>
                <a:cs typeface="Arial" pitchFamily="34" charset="0"/>
              </a:rPr>
              <a:t>Os traumas provocados por radiações, como o infravermelho, podem provocar queimaduras graves com </a:t>
            </a:r>
            <a:r>
              <a:rPr lang="pt-BR" dirty="0" err="1">
                <a:latin typeface="Arial" pitchFamily="34" charset="0"/>
                <a:cs typeface="Arial" pitchFamily="34" charset="0"/>
              </a:rPr>
              <a:t>opacificações</a:t>
            </a:r>
            <a:r>
              <a:rPr lang="pt-BR" dirty="0">
                <a:latin typeface="Arial" pitchFamily="34" charset="0"/>
                <a:cs typeface="Arial" pitchFamily="34" charset="0"/>
              </a:rPr>
              <a:t> da córnea e do cristalino. O raio ultravioleta, comum nos aparelhos de solda, leva a erosões </a:t>
            </a:r>
            <a:r>
              <a:rPr lang="pt-BR" dirty="0" err="1">
                <a:latin typeface="Arial" pitchFamily="34" charset="0"/>
                <a:cs typeface="Arial" pitchFamily="34" charset="0"/>
              </a:rPr>
              <a:t>corneanas</a:t>
            </a:r>
            <a:r>
              <a:rPr lang="pt-BR" dirty="0">
                <a:latin typeface="Arial" pitchFamily="34" charset="0"/>
                <a:cs typeface="Arial" pitchFamily="34" charset="0"/>
              </a:rPr>
              <a:t> extremamente dolorosas, porém sem sequelas graves</a:t>
            </a:r>
            <a:r>
              <a:rPr lang="pt-BR" dirty="0" smtClean="0">
                <a:latin typeface="Arial" pitchFamily="34" charset="0"/>
                <a:cs typeface="Arial" pitchFamily="34" charset="0"/>
              </a:rPr>
              <a:t>.</a:t>
            </a:r>
            <a:endParaRPr lang="pt-BR" dirty="0">
              <a:latin typeface="Arial" pitchFamily="34" charset="0"/>
              <a:cs typeface="Arial" pitchFamily="34" charset="0"/>
            </a:endParaRPr>
          </a:p>
        </p:txBody>
      </p:sp>
      <p:sp>
        <p:nvSpPr>
          <p:cNvPr id="5" name="CaixaDeTexto 4"/>
          <p:cNvSpPr txBox="1"/>
          <p:nvPr/>
        </p:nvSpPr>
        <p:spPr>
          <a:xfrm>
            <a:off x="899592" y="4308490"/>
            <a:ext cx="4392488" cy="369332"/>
          </a:xfrm>
          <a:prstGeom prst="rect">
            <a:avLst/>
          </a:prstGeom>
          <a:noFill/>
        </p:spPr>
        <p:txBody>
          <a:bodyPr wrap="square" rtlCol="0">
            <a:spAutoFit/>
          </a:bodyPr>
          <a:lstStyle/>
          <a:p>
            <a:endParaRPr lang="pt-BR" dirty="0"/>
          </a:p>
        </p:txBody>
      </p:sp>
    </p:spTree>
    <p:extLst>
      <p:ext uri="{BB962C8B-B14F-4D97-AF65-F5344CB8AC3E}">
        <p14:creationId xmlns:p14="http://schemas.microsoft.com/office/powerpoint/2010/main" xmlns="" val="4127379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836712"/>
            <a:ext cx="7992888" cy="2118978"/>
          </a:xfrm>
          <a:prstGeom prst="rect">
            <a:avLst/>
          </a:prstGeom>
        </p:spPr>
        <p:txBody>
          <a:bodyPr wrap="square">
            <a:spAutoFit/>
          </a:bodyPr>
          <a:lstStyle/>
          <a:p>
            <a:pPr>
              <a:lnSpc>
                <a:spcPct val="150000"/>
              </a:lnSpc>
            </a:pPr>
            <a:r>
              <a:rPr lang="pt-BR" dirty="0">
                <a:latin typeface="Arial" pitchFamily="34" charset="0"/>
                <a:cs typeface="Arial" pitchFamily="34" charset="0"/>
              </a:rPr>
              <a:t>Devido ao reflexo de piscar, as queimaduras térmicas do olho geralmente se limitam às pálpebras. As leves são tratadas com o fechamento dos olhos e a colocação de curativo frouxo sobre eles; as queimaduras graves provavelmente também atingirão face, corpo e as vias respiratórias. Nesse caso deve-se transportar a vítima ao hospital de referência</a:t>
            </a:r>
          </a:p>
        </p:txBody>
      </p:sp>
      <p:pic>
        <p:nvPicPr>
          <p:cNvPr id="3" name="Image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5856" y="3356992"/>
            <a:ext cx="2220838" cy="2961117"/>
          </a:xfrm>
          <a:prstGeom prst="rect">
            <a:avLst/>
          </a:prstGeom>
        </p:spPr>
      </p:pic>
    </p:spTree>
    <p:extLst>
      <p:ext uri="{BB962C8B-B14F-4D97-AF65-F5344CB8AC3E}">
        <p14:creationId xmlns:p14="http://schemas.microsoft.com/office/powerpoint/2010/main" xmlns="" val="179330144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5576" y="476672"/>
            <a:ext cx="7704856" cy="2862322"/>
          </a:xfrm>
          <a:prstGeom prst="rect">
            <a:avLst/>
          </a:prstGeom>
          <a:noFill/>
        </p:spPr>
        <p:txBody>
          <a:bodyPr wrap="square" rtlCol="0">
            <a:spAutoFit/>
          </a:bodyPr>
          <a:lstStyle/>
          <a:p>
            <a:pPr algn="just">
              <a:lnSpc>
                <a:spcPct val="150000"/>
              </a:lnSpc>
            </a:pPr>
            <a:r>
              <a:rPr lang="pt-BR" dirty="0">
                <a:latin typeface="Arial" pitchFamily="34" charset="0"/>
                <a:cs typeface="Arial" pitchFamily="34" charset="0"/>
              </a:rPr>
              <a:t>Enquanto</a:t>
            </a:r>
            <a:r>
              <a:rPr lang="pt-BR" dirty="0"/>
              <a:t> profissionais que lidam com a saúde, o ótico irá se deparar, eventualmente, com situações em que deverá orientar as pessoas em casos de acidentes oculares.</a:t>
            </a:r>
          </a:p>
          <a:p>
            <a:pPr algn="just">
              <a:lnSpc>
                <a:spcPct val="150000"/>
              </a:lnSpc>
            </a:pPr>
            <a:r>
              <a:rPr lang="pt-BR" dirty="0"/>
              <a:t>Para isso, o profissional ótico tem que estar preparado e saber quais são os procedimentos que irão ajudar o acidentado, sem danos maiores a sua visão.</a:t>
            </a:r>
          </a:p>
          <a:p>
            <a:endParaRPr lang="pt-BR" dirty="0"/>
          </a:p>
        </p:txBody>
      </p:sp>
      <p:sp>
        <p:nvSpPr>
          <p:cNvPr id="3" name="CaixaDeTexto 2"/>
          <p:cNvSpPr txBox="1"/>
          <p:nvPr/>
        </p:nvSpPr>
        <p:spPr>
          <a:xfrm>
            <a:off x="755576" y="3140968"/>
            <a:ext cx="7704856" cy="584775"/>
          </a:xfrm>
          <a:prstGeom prst="rect">
            <a:avLst/>
          </a:prstGeom>
          <a:noFill/>
        </p:spPr>
        <p:txBody>
          <a:bodyPr wrap="square" rtlCol="0">
            <a:spAutoFit/>
          </a:bodyPr>
          <a:lstStyle/>
          <a:p>
            <a:pPr algn="ctr"/>
            <a:r>
              <a:rPr lang="pt-BR" sz="3200" dirty="0" smtClean="0">
                <a:latin typeface="Arial Black" pitchFamily="34" charset="0"/>
              </a:rPr>
              <a:t>OBRIGADO PELA ATENÇÃO</a:t>
            </a:r>
            <a:endParaRPr lang="pt-BR" sz="3200" dirty="0">
              <a:latin typeface="Arial Black" pitchFamily="34" charset="0"/>
            </a:endParaRPr>
          </a:p>
        </p:txBody>
      </p:sp>
      <p:sp>
        <p:nvSpPr>
          <p:cNvPr id="4" name="CaixaDeTexto 3"/>
          <p:cNvSpPr txBox="1"/>
          <p:nvPr/>
        </p:nvSpPr>
        <p:spPr>
          <a:xfrm>
            <a:off x="755576" y="4305284"/>
            <a:ext cx="3024336" cy="1631216"/>
          </a:xfrm>
          <a:prstGeom prst="rect">
            <a:avLst/>
          </a:prstGeom>
          <a:noFill/>
        </p:spPr>
        <p:txBody>
          <a:bodyPr wrap="square" rtlCol="0">
            <a:spAutoFit/>
          </a:bodyPr>
          <a:lstStyle/>
          <a:p>
            <a:pPr algn="ctr">
              <a:lnSpc>
                <a:spcPct val="150000"/>
              </a:lnSpc>
            </a:pPr>
            <a:r>
              <a:rPr lang="pt-BR" sz="2500" dirty="0" err="1" smtClean="0">
                <a:latin typeface="AR BERKLEY" pitchFamily="2" charset="0"/>
              </a:rPr>
              <a:t>Claudiomir</a:t>
            </a:r>
            <a:r>
              <a:rPr lang="pt-BR" sz="2500" dirty="0" smtClean="0">
                <a:latin typeface="AR BERKLEY" pitchFamily="2" charset="0"/>
              </a:rPr>
              <a:t> Jung</a:t>
            </a:r>
          </a:p>
          <a:p>
            <a:pPr algn="ctr">
              <a:lnSpc>
                <a:spcPct val="150000"/>
              </a:lnSpc>
            </a:pPr>
            <a:endParaRPr lang="pt-BR" sz="2500" dirty="0" smtClean="0">
              <a:latin typeface="AR BERKLEY" pitchFamily="2" charset="0"/>
            </a:endParaRPr>
          </a:p>
          <a:p>
            <a:pPr algn="ctr"/>
            <a:r>
              <a:rPr lang="pt-BR" sz="2500" dirty="0" err="1" smtClean="0">
                <a:latin typeface="AR BERKLEY" pitchFamily="2" charset="0"/>
              </a:rPr>
              <a:t>Róbinson</a:t>
            </a:r>
            <a:r>
              <a:rPr lang="pt-BR" sz="2500" dirty="0" smtClean="0">
                <a:latin typeface="AR BERKLEY" pitchFamily="2" charset="0"/>
              </a:rPr>
              <a:t> Zanin</a:t>
            </a:r>
            <a:endParaRPr lang="pt-BR" sz="2500" dirty="0">
              <a:latin typeface="AR BERKLEY" pitchFamily="2" charset="0"/>
            </a:endParaRPr>
          </a:p>
        </p:txBody>
      </p:sp>
      <p:sp>
        <p:nvSpPr>
          <p:cNvPr id="8" name="CaixaDeTexto 7"/>
          <p:cNvSpPr txBox="1"/>
          <p:nvPr/>
        </p:nvSpPr>
        <p:spPr>
          <a:xfrm>
            <a:off x="2627784" y="2985051"/>
            <a:ext cx="3456384" cy="707886"/>
          </a:xfrm>
          <a:prstGeom prst="rect">
            <a:avLst/>
          </a:prstGeom>
          <a:noFill/>
        </p:spPr>
        <p:txBody>
          <a:bodyPr wrap="square" rtlCol="0">
            <a:spAutoFit/>
          </a:bodyPr>
          <a:lstStyle/>
          <a:p>
            <a:r>
              <a:rPr lang="pt-BR" sz="4000" dirty="0" smtClean="0">
                <a:latin typeface="Arial Black" pitchFamily="34" charset="0"/>
              </a:rPr>
              <a:t>TERMINOU</a:t>
            </a:r>
            <a:endParaRPr lang="pt-BR" sz="4000" dirty="0">
              <a:latin typeface="Arial Black" pitchFamily="34"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7944" y="3797745"/>
            <a:ext cx="3528392" cy="2646294"/>
          </a:xfrm>
          <a:prstGeom prst="rect">
            <a:avLst/>
          </a:prstGeom>
        </p:spPr>
      </p:pic>
    </p:spTree>
    <p:extLst>
      <p:ext uri="{BB962C8B-B14F-4D97-AF65-F5344CB8AC3E}">
        <p14:creationId xmlns:p14="http://schemas.microsoft.com/office/powerpoint/2010/main" xmlns="" val="216145818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uild="p"/>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548680"/>
            <a:ext cx="8208912" cy="6186309"/>
          </a:xfrm>
          <a:prstGeom prst="rect">
            <a:avLst/>
          </a:prstGeom>
          <a:noFill/>
        </p:spPr>
        <p:txBody>
          <a:bodyPr wrap="square" rtlCol="0">
            <a:spAutoFit/>
          </a:bodyPr>
          <a:lstStyle/>
          <a:p>
            <a:pPr marL="342900" indent="-342900" algn="just">
              <a:lnSpc>
                <a:spcPct val="150000"/>
              </a:lnSpc>
              <a:buFont typeface="Wingdings" pitchFamily="2" charset="2"/>
              <a:buChar char="q"/>
            </a:pPr>
            <a:r>
              <a:rPr lang="pt-BR" sz="2400" dirty="0" smtClean="0"/>
              <a:t>85% de nossa comunicação com o meio externo se da pela visão.</a:t>
            </a:r>
          </a:p>
          <a:p>
            <a:pPr marL="342900" indent="-342900" algn="just">
              <a:lnSpc>
                <a:spcPct val="150000"/>
              </a:lnSpc>
              <a:buFont typeface="Wingdings" pitchFamily="2" charset="2"/>
              <a:buChar char="q"/>
            </a:pPr>
            <a:endParaRPr lang="pt-BR" sz="2400" dirty="0"/>
          </a:p>
          <a:p>
            <a:pPr marL="342900" indent="-342900" algn="just">
              <a:lnSpc>
                <a:spcPct val="150000"/>
              </a:lnSpc>
              <a:buFont typeface="Wingdings" pitchFamily="2" charset="2"/>
              <a:buChar char="q"/>
            </a:pPr>
            <a:r>
              <a:rPr lang="pt-BR" sz="2400" dirty="0" smtClean="0"/>
              <a:t>Ferimentos oculares são comuns, porem se não forem tratados de forma rápida e apropriada podem levar a complicações que ameaçam a visão.</a:t>
            </a:r>
          </a:p>
          <a:p>
            <a:pPr marL="342900" indent="-342900" algn="just">
              <a:lnSpc>
                <a:spcPct val="150000"/>
              </a:lnSpc>
              <a:buFont typeface="Wingdings" pitchFamily="2" charset="2"/>
              <a:buChar char="q"/>
            </a:pPr>
            <a:endParaRPr lang="pt-BR" sz="2400" dirty="0"/>
          </a:p>
          <a:p>
            <a:pPr marL="342900" indent="-342900" algn="just">
              <a:lnSpc>
                <a:spcPct val="150000"/>
              </a:lnSpc>
              <a:buFont typeface="Wingdings" pitchFamily="2" charset="2"/>
              <a:buChar char="q"/>
            </a:pPr>
            <a:r>
              <a:rPr lang="pt-BR" sz="2400" dirty="0" smtClean="0"/>
              <a:t>É extremamente importante o profissional da área ótica saber orientar as pessoas em caso de ferimentos oculares.</a:t>
            </a:r>
          </a:p>
          <a:p>
            <a:endParaRPr lang="pt-BR" dirty="0"/>
          </a:p>
          <a:p>
            <a:endParaRPr lang="pt-BR" dirty="0"/>
          </a:p>
        </p:txBody>
      </p:sp>
    </p:spTree>
    <p:extLst>
      <p:ext uri="{BB962C8B-B14F-4D97-AF65-F5344CB8AC3E}">
        <p14:creationId xmlns:p14="http://schemas.microsoft.com/office/powerpoint/2010/main" xmlns="" val="413975894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620688"/>
            <a:ext cx="8280920" cy="2169825"/>
          </a:xfrm>
          <a:prstGeom prst="rect">
            <a:avLst/>
          </a:prstGeom>
          <a:noFill/>
        </p:spPr>
        <p:txBody>
          <a:bodyPr wrap="square" rtlCol="0">
            <a:spAutoFit/>
          </a:bodyPr>
          <a:lstStyle/>
          <a:p>
            <a:pPr>
              <a:lnSpc>
                <a:spcPct val="150000"/>
              </a:lnSpc>
            </a:pPr>
            <a:r>
              <a:rPr lang="pt-BR" b="1" dirty="0" smtClean="0">
                <a:solidFill>
                  <a:srgbClr val="FF0000"/>
                </a:solidFill>
                <a:latin typeface="Arial" pitchFamily="34" charset="0"/>
                <a:cs typeface="Arial" pitchFamily="34" charset="0"/>
              </a:rPr>
              <a:t>Contusões Oculares</a:t>
            </a:r>
          </a:p>
          <a:p>
            <a:pPr>
              <a:lnSpc>
                <a:spcPct val="150000"/>
              </a:lnSpc>
            </a:pPr>
            <a:r>
              <a:rPr lang="pt-BR" dirty="0" smtClean="0">
                <a:latin typeface="Arial" pitchFamily="34" charset="0"/>
                <a:cs typeface="Arial" pitchFamily="34" charset="0"/>
              </a:rPr>
              <a:t>O </a:t>
            </a:r>
            <a:r>
              <a:rPr lang="pt-BR" dirty="0">
                <a:latin typeface="Arial" pitchFamily="34" charset="0"/>
                <a:cs typeface="Arial" pitchFamily="34" charset="0"/>
              </a:rPr>
              <a:t>paciente que sofreu um golpe direto no </a:t>
            </a:r>
            <a:r>
              <a:rPr lang="pt-BR" dirty="0" smtClean="0">
                <a:latin typeface="Arial" pitchFamily="34" charset="0"/>
                <a:cs typeface="Arial" pitchFamily="34" charset="0"/>
              </a:rPr>
              <a:t>olho deve </a:t>
            </a:r>
            <a:r>
              <a:rPr lang="pt-BR" dirty="0">
                <a:latin typeface="Arial" pitchFamily="34" charset="0"/>
                <a:cs typeface="Arial" pitchFamily="34" charset="0"/>
              </a:rPr>
              <a:t>ser levado imediatamente ao serviço de oftalmologia de referencia, </a:t>
            </a:r>
            <a:r>
              <a:rPr lang="pt-BR" dirty="0" smtClean="0">
                <a:latin typeface="Arial" pitchFamily="34" charset="0"/>
                <a:cs typeface="Arial" pitchFamily="34" charset="0"/>
              </a:rPr>
              <a:t>pois </a:t>
            </a:r>
            <a:r>
              <a:rPr lang="pt-BR" dirty="0">
                <a:latin typeface="Arial" pitchFamily="34" charset="0"/>
                <a:cs typeface="Arial" pitchFamily="34" charset="0"/>
              </a:rPr>
              <a:t>este tipo de trauma pode acarretar agravos imediatos ou posteriores, tais como descolamento da retina e catarata, que necessitam de acompanhamento médico</a:t>
            </a:r>
            <a:r>
              <a:rPr lang="pt-BR" dirty="0" smtClean="0">
                <a:latin typeface="Arial" pitchFamily="34" charset="0"/>
                <a:cs typeface="Arial" pitchFamily="34" charset="0"/>
              </a:rPr>
              <a:t>.</a:t>
            </a:r>
            <a:endParaRPr lang="pt-BR" dirty="0"/>
          </a:p>
        </p:txBody>
      </p:sp>
      <p:sp>
        <p:nvSpPr>
          <p:cNvPr id="3" name="CaixaDeTexto 2"/>
          <p:cNvSpPr txBox="1"/>
          <p:nvPr/>
        </p:nvSpPr>
        <p:spPr>
          <a:xfrm>
            <a:off x="4860032" y="2863928"/>
            <a:ext cx="3745170" cy="1754326"/>
          </a:xfrm>
          <a:prstGeom prst="rect">
            <a:avLst/>
          </a:prstGeom>
          <a:noFill/>
        </p:spPr>
        <p:txBody>
          <a:bodyPr wrap="square" rtlCol="0">
            <a:spAutoFit/>
          </a:bodyPr>
          <a:lstStyle/>
          <a:p>
            <a:pPr>
              <a:lnSpc>
                <a:spcPct val="150000"/>
              </a:lnSpc>
            </a:pPr>
            <a:r>
              <a:rPr lang="pt-BR" b="1" i="1" dirty="0" smtClean="0">
                <a:latin typeface="Arial" pitchFamily="34" charset="0"/>
                <a:cs typeface="Arial" pitchFamily="34" charset="0"/>
              </a:rPr>
              <a:t>Cuidado: Colocar </a:t>
            </a:r>
            <a:r>
              <a:rPr lang="pt-BR" b="1" i="1" dirty="0">
                <a:latin typeface="Arial" pitchFamily="34" charset="0"/>
                <a:cs typeface="Arial" pitchFamily="34" charset="0"/>
              </a:rPr>
              <a:t>tampão sobre o olho lesado e cobrir o olho são, visando a </a:t>
            </a:r>
            <a:r>
              <a:rPr lang="pt-BR" b="1" i="1" dirty="0" smtClean="0">
                <a:latin typeface="Arial" pitchFamily="34" charset="0"/>
                <a:cs typeface="Arial" pitchFamily="34" charset="0"/>
              </a:rPr>
              <a:t>imobilizar o atingido.</a:t>
            </a:r>
            <a:endParaRPr lang="pt-BR" b="1" i="1" dirty="0">
              <a:latin typeface="Arial" pitchFamily="34" charset="0"/>
              <a:cs typeface="Arial"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1749" y="2996952"/>
            <a:ext cx="3504988" cy="299243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46388" y="4618254"/>
            <a:ext cx="2857500" cy="1866900"/>
          </a:xfrm>
          <a:prstGeom prst="rect">
            <a:avLst/>
          </a:prstGeom>
        </p:spPr>
      </p:pic>
      <p:sp>
        <p:nvSpPr>
          <p:cNvPr id="6" name="CaixaDeTexto 5"/>
          <p:cNvSpPr txBox="1"/>
          <p:nvPr/>
        </p:nvSpPr>
        <p:spPr>
          <a:xfrm>
            <a:off x="380969" y="251356"/>
            <a:ext cx="8424936" cy="369332"/>
          </a:xfrm>
          <a:prstGeom prst="rect">
            <a:avLst/>
          </a:prstGeom>
          <a:noFill/>
        </p:spPr>
        <p:txBody>
          <a:bodyPr wrap="square" rtlCol="0">
            <a:spAutoFit/>
          </a:bodyPr>
          <a:lstStyle/>
          <a:p>
            <a:r>
              <a:rPr lang="pt-BR" dirty="0" smtClean="0">
                <a:latin typeface="Arial Black" pitchFamily="34" charset="0"/>
              </a:rPr>
              <a:t>TIPOS DE LESÕES OCULARES E PROCEDIMENTOS DE URGENCIA</a:t>
            </a:r>
            <a:endParaRPr lang="pt-BR" dirty="0">
              <a:latin typeface="Arial Black" pitchFamily="34" charset="0"/>
            </a:endParaRPr>
          </a:p>
        </p:txBody>
      </p:sp>
    </p:spTree>
    <p:extLst>
      <p:ext uri="{BB962C8B-B14F-4D97-AF65-F5344CB8AC3E}">
        <p14:creationId xmlns:p14="http://schemas.microsoft.com/office/powerpoint/2010/main" xmlns="" val="216674537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95536" y="332656"/>
            <a:ext cx="8064896" cy="2585323"/>
          </a:xfrm>
          <a:prstGeom prst="rect">
            <a:avLst/>
          </a:prstGeom>
          <a:noFill/>
        </p:spPr>
        <p:txBody>
          <a:bodyPr wrap="square" rtlCol="0">
            <a:spAutoFit/>
          </a:bodyPr>
          <a:lstStyle/>
          <a:p>
            <a:pPr>
              <a:lnSpc>
                <a:spcPct val="150000"/>
              </a:lnSpc>
            </a:pPr>
            <a:r>
              <a:rPr lang="pt-BR" b="1" dirty="0">
                <a:solidFill>
                  <a:srgbClr val="FF0000"/>
                </a:solidFill>
                <a:latin typeface="Arial" pitchFamily="34" charset="0"/>
                <a:cs typeface="Arial" pitchFamily="34" charset="0"/>
              </a:rPr>
              <a:t>Traumas Oculares Perfurantes</a:t>
            </a:r>
            <a:endParaRPr lang="pt-BR" dirty="0">
              <a:solidFill>
                <a:srgbClr val="FF0000"/>
              </a:solidFill>
              <a:latin typeface="Arial" pitchFamily="34" charset="0"/>
              <a:cs typeface="Arial" pitchFamily="34" charset="0"/>
            </a:endParaRPr>
          </a:p>
          <a:p>
            <a:pPr>
              <a:lnSpc>
                <a:spcPct val="150000"/>
              </a:lnSpc>
            </a:pPr>
            <a:r>
              <a:rPr lang="pt-BR" dirty="0">
                <a:latin typeface="Arial" pitchFamily="34" charset="0"/>
                <a:cs typeface="Arial" pitchFamily="34" charset="0"/>
              </a:rPr>
              <a:t> </a:t>
            </a:r>
            <a:r>
              <a:rPr lang="pt-BR" dirty="0" smtClean="0">
                <a:latin typeface="Arial" pitchFamily="34" charset="0"/>
                <a:cs typeface="Arial" pitchFamily="34" charset="0"/>
              </a:rPr>
              <a:t>Os </a:t>
            </a:r>
            <a:r>
              <a:rPr lang="pt-BR" dirty="0">
                <a:latin typeface="Arial" pitchFamily="34" charset="0"/>
                <a:cs typeface="Arial" pitchFamily="34" charset="0"/>
              </a:rPr>
              <a:t>traumatismos mecânicos perfurantes podem acometer as regiões perioculares ou o globo ocular, causando comprometimento de intensidade variável; devemos sempre, na presença de perfuração, pensar na presença de um corpo estranho intraocular e </a:t>
            </a:r>
            <a:r>
              <a:rPr lang="pt-BR" dirty="0" smtClean="0">
                <a:latin typeface="Arial" pitchFamily="34" charset="0"/>
                <a:cs typeface="Arial" pitchFamily="34" charset="0"/>
              </a:rPr>
              <a:t>exigir exames </a:t>
            </a:r>
            <a:r>
              <a:rPr lang="pt-BR" dirty="0">
                <a:latin typeface="Arial" pitchFamily="34" charset="0"/>
                <a:cs typeface="Arial" pitchFamily="34" charset="0"/>
              </a:rPr>
              <a:t>complementares.</a:t>
            </a:r>
          </a:p>
          <a:p>
            <a:pPr>
              <a:lnSpc>
                <a:spcPct val="150000"/>
              </a:lnSpc>
            </a:pPr>
            <a:endParaRPr lang="pt-BR" dirty="0"/>
          </a:p>
        </p:txBody>
      </p:sp>
      <p:sp>
        <p:nvSpPr>
          <p:cNvPr id="4" name="CaixaDeTexto 3"/>
          <p:cNvSpPr txBox="1"/>
          <p:nvPr/>
        </p:nvSpPr>
        <p:spPr>
          <a:xfrm>
            <a:off x="539552" y="2780928"/>
            <a:ext cx="8208912" cy="3139321"/>
          </a:xfrm>
          <a:prstGeom prst="rect">
            <a:avLst/>
          </a:prstGeom>
          <a:noFill/>
        </p:spPr>
        <p:txBody>
          <a:bodyPr wrap="square" rtlCol="0">
            <a:spAutoFit/>
          </a:bodyPr>
          <a:lstStyle/>
          <a:p>
            <a:r>
              <a:rPr lang="pt-BR" dirty="0">
                <a:latin typeface="Arial" pitchFamily="34" charset="0"/>
                <a:cs typeface="Arial" pitchFamily="34" charset="0"/>
              </a:rPr>
              <a:t>Diante desse tipo de ocorrência, os procedimentos devem ser:</a:t>
            </a:r>
          </a:p>
          <a:p>
            <a:pPr marL="285750" lvl="0" indent="-285750">
              <a:lnSpc>
                <a:spcPct val="150000"/>
              </a:lnSpc>
              <a:buFont typeface="Wingdings" pitchFamily="2" charset="2"/>
              <a:buChar char="Ø"/>
            </a:pPr>
            <a:r>
              <a:rPr lang="pt-BR" dirty="0">
                <a:latin typeface="Arial" pitchFamily="34" charset="0"/>
                <a:cs typeface="Arial" pitchFamily="34" charset="0"/>
              </a:rPr>
              <a:t>Nunca tentar retirar objetos que estiverem perfurando o olho; </a:t>
            </a:r>
          </a:p>
          <a:p>
            <a:pPr marL="285750" lvl="0" indent="-285750">
              <a:lnSpc>
                <a:spcPct val="150000"/>
              </a:lnSpc>
              <a:buFont typeface="Wingdings" pitchFamily="2" charset="2"/>
              <a:buChar char="Ø"/>
            </a:pPr>
            <a:r>
              <a:rPr lang="pt-BR" dirty="0">
                <a:latin typeface="Arial" pitchFamily="34" charset="0"/>
                <a:cs typeface="Arial" pitchFamily="34" charset="0"/>
              </a:rPr>
              <a:t>Não realizar lavagem no olho acometido;</a:t>
            </a:r>
          </a:p>
          <a:p>
            <a:pPr marL="285750" lvl="0" indent="-285750">
              <a:lnSpc>
                <a:spcPct val="150000"/>
              </a:lnSpc>
              <a:buFont typeface="Wingdings" pitchFamily="2" charset="2"/>
              <a:buChar char="Ø"/>
            </a:pPr>
            <a:r>
              <a:rPr lang="pt-BR" dirty="0">
                <a:latin typeface="Arial" pitchFamily="34" charset="0"/>
                <a:cs typeface="Arial" pitchFamily="34" charset="0"/>
              </a:rPr>
              <a:t>Se o paciente que sofreu o trauma estiver sentindo dor e não conseguir abrir o olho, não exercer pressão direta nas pálpebras para forçar a abertura;</a:t>
            </a:r>
          </a:p>
          <a:p>
            <a:pPr marL="285750" lvl="0" indent="-285750">
              <a:lnSpc>
                <a:spcPct val="150000"/>
              </a:lnSpc>
              <a:buFont typeface="Wingdings" pitchFamily="2" charset="2"/>
              <a:buChar char="Ø"/>
            </a:pPr>
            <a:r>
              <a:rPr lang="pt-BR" dirty="0">
                <a:latin typeface="Arial" pitchFamily="34" charset="0"/>
                <a:cs typeface="Arial" pitchFamily="34" charset="0"/>
              </a:rPr>
              <a:t>Não usar pomada ou colírio;</a:t>
            </a:r>
          </a:p>
          <a:p>
            <a:pPr marL="285750" indent="-285750">
              <a:buFont typeface="Arial" pitchFamily="34" charset="0"/>
              <a:buChar char="•"/>
            </a:pPr>
            <a:endParaRPr lang="pt-BR" dirty="0"/>
          </a:p>
        </p:txBody>
      </p:sp>
    </p:spTree>
    <p:extLst>
      <p:ext uri="{BB962C8B-B14F-4D97-AF65-F5344CB8AC3E}">
        <p14:creationId xmlns:p14="http://schemas.microsoft.com/office/powerpoint/2010/main" xmlns="" val="19867029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384352"/>
            <a:ext cx="8280920" cy="2534027"/>
          </a:xfrm>
          <a:prstGeom prst="rect">
            <a:avLst/>
          </a:prstGeom>
        </p:spPr>
        <p:txBody>
          <a:bodyPr wrap="square">
            <a:spAutoFit/>
          </a:bodyPr>
          <a:lstStyle/>
          <a:p>
            <a:pPr marL="285750" lvl="0" indent="-285750">
              <a:lnSpc>
                <a:spcPct val="150000"/>
              </a:lnSpc>
              <a:buFont typeface="Wingdings" pitchFamily="2" charset="2"/>
              <a:buChar char="Ø"/>
            </a:pPr>
            <a:r>
              <a:rPr lang="pt-BR" dirty="0">
                <a:latin typeface="Arial" pitchFamily="34" charset="0"/>
                <a:cs typeface="Arial" pitchFamily="34" charset="0"/>
              </a:rPr>
              <a:t>Proteger o olho com um objeto que isole este de possíveis choques (ex. copo plástico);</a:t>
            </a:r>
          </a:p>
          <a:p>
            <a:pPr marL="285750" lvl="0" indent="-285750">
              <a:lnSpc>
                <a:spcPct val="150000"/>
              </a:lnSpc>
              <a:buFont typeface="Wingdings" pitchFamily="2" charset="2"/>
              <a:buChar char="Ø"/>
            </a:pPr>
            <a:r>
              <a:rPr lang="pt-BR" dirty="0">
                <a:latin typeface="Arial" pitchFamily="34" charset="0"/>
                <a:cs typeface="Arial" pitchFamily="34" charset="0"/>
              </a:rPr>
              <a:t>Transportar o paciente imediatamente para o serviço de emergência oftalmológica de referência.</a:t>
            </a:r>
          </a:p>
          <a:p>
            <a:pPr marL="285750" lvl="0" indent="-285750">
              <a:lnSpc>
                <a:spcPct val="150000"/>
              </a:lnSpc>
              <a:buFont typeface="Wingdings" pitchFamily="2" charset="2"/>
              <a:buChar char="Ø"/>
            </a:pPr>
            <a:r>
              <a:rPr lang="pt-BR" dirty="0">
                <a:latin typeface="Arial" pitchFamily="34" charset="0"/>
                <a:cs typeface="Arial" pitchFamily="34" charset="0"/>
              </a:rPr>
              <a:t>Mantenha a vítima em decúbito dorsal (pessoa que deita com a barriga voltada para cima), o que ajuda a manter as estruturas vitais do olho lesado.</a:t>
            </a:r>
          </a:p>
        </p:txBody>
      </p:sp>
      <p:pic>
        <p:nvPicPr>
          <p:cNvPr id="5" name="Image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20405" y="3140968"/>
            <a:ext cx="3697900" cy="2773425"/>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23050" y="3140968"/>
            <a:ext cx="3697900" cy="3087747"/>
          </a:xfrm>
          <a:prstGeom prst="rect">
            <a:avLst/>
          </a:prstGeom>
        </p:spPr>
      </p:pic>
      <p:pic>
        <p:nvPicPr>
          <p:cNvPr id="8" name="Imagem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03748" y="3128443"/>
            <a:ext cx="4608512" cy="3100272"/>
          </a:xfrm>
          <a:prstGeom prst="rect">
            <a:avLst/>
          </a:prstGeom>
        </p:spPr>
      </p:pic>
      <p:pic>
        <p:nvPicPr>
          <p:cNvPr id="9" name="Imagem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303748" y="3128443"/>
            <a:ext cx="4608513" cy="3087747"/>
          </a:xfrm>
          <a:prstGeom prst="rect">
            <a:avLst/>
          </a:prstGeom>
        </p:spPr>
      </p:pic>
    </p:spTree>
    <p:extLst>
      <p:ext uri="{BB962C8B-B14F-4D97-AF65-F5344CB8AC3E}">
        <p14:creationId xmlns:p14="http://schemas.microsoft.com/office/powerpoint/2010/main" xmlns="" val="155611363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476672"/>
            <a:ext cx="7632848" cy="3000821"/>
          </a:xfrm>
          <a:prstGeom prst="rect">
            <a:avLst/>
          </a:prstGeom>
          <a:noFill/>
        </p:spPr>
        <p:txBody>
          <a:bodyPr wrap="square" rtlCol="0">
            <a:spAutoFit/>
          </a:bodyPr>
          <a:lstStyle/>
          <a:p>
            <a:pPr>
              <a:lnSpc>
                <a:spcPct val="150000"/>
              </a:lnSpc>
            </a:pPr>
            <a:r>
              <a:rPr lang="pt-BR" b="1" dirty="0">
                <a:solidFill>
                  <a:srgbClr val="FF0000"/>
                </a:solidFill>
                <a:latin typeface="Arial" pitchFamily="34" charset="0"/>
                <a:cs typeface="Arial" pitchFamily="34" charset="0"/>
              </a:rPr>
              <a:t>Ferimentos nas Pálpebras</a:t>
            </a:r>
            <a:endParaRPr lang="pt-BR" dirty="0">
              <a:solidFill>
                <a:srgbClr val="FF0000"/>
              </a:solidFill>
              <a:latin typeface="Arial" pitchFamily="34" charset="0"/>
              <a:cs typeface="Arial" pitchFamily="34" charset="0"/>
            </a:endParaRPr>
          </a:p>
          <a:p>
            <a:pPr>
              <a:lnSpc>
                <a:spcPct val="150000"/>
              </a:lnSpc>
            </a:pPr>
            <a:r>
              <a:rPr lang="pt-BR" b="1" dirty="0">
                <a:latin typeface="Arial" pitchFamily="34" charset="0"/>
                <a:cs typeface="Arial" pitchFamily="34" charset="0"/>
              </a:rPr>
              <a:t> </a:t>
            </a:r>
            <a:r>
              <a:rPr lang="pt-BR" dirty="0" smtClean="0">
                <a:latin typeface="Arial" pitchFamily="34" charset="0"/>
                <a:cs typeface="Arial" pitchFamily="34" charset="0"/>
              </a:rPr>
              <a:t>O </a:t>
            </a:r>
            <a:r>
              <a:rPr lang="pt-BR" dirty="0">
                <a:latin typeface="Arial" pitchFamily="34" charset="0"/>
                <a:cs typeface="Arial" pitchFamily="34" charset="0"/>
              </a:rPr>
              <a:t>paciente que sofrer este tipo de trauma deve ser encaminhado ao serviço de oftalmologia de referência o mais breve possível.</a:t>
            </a:r>
          </a:p>
          <a:p>
            <a:pPr>
              <a:lnSpc>
                <a:spcPct val="150000"/>
              </a:lnSpc>
            </a:pPr>
            <a:r>
              <a:rPr lang="pt-BR" dirty="0" smtClean="0">
                <a:latin typeface="Arial" pitchFamily="34" charset="0"/>
                <a:cs typeface="Arial" pitchFamily="34" charset="0"/>
              </a:rPr>
              <a:t>Os </a:t>
            </a:r>
            <a:r>
              <a:rPr lang="pt-BR" dirty="0">
                <a:latin typeface="Arial" pitchFamily="34" charset="0"/>
                <a:cs typeface="Arial" pitchFamily="34" charset="0"/>
              </a:rPr>
              <a:t>ferimentos abertos nas pálpebras necessitam de restauração, principalmente se ocorrerem no canto do olho próximo do nariz, pois pode haver comprometimento dos canais lacrimais. Muitos desses ferimentos são acompanhados de perfuração </a:t>
            </a:r>
            <a:r>
              <a:rPr lang="pt-BR" dirty="0" smtClean="0">
                <a:latin typeface="Arial" pitchFamily="34" charset="0"/>
                <a:cs typeface="Arial" pitchFamily="34" charset="0"/>
              </a:rPr>
              <a:t>ocular.</a:t>
            </a:r>
            <a:endParaRPr lang="pt-BR" dirty="0">
              <a:latin typeface="Arial" pitchFamily="34" charset="0"/>
              <a:cs typeface="Arial" pitchFamily="34"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576" y="3468559"/>
            <a:ext cx="3259446" cy="3259446"/>
          </a:xfrm>
          <a:prstGeom prst="rect">
            <a:avLst/>
          </a:prstGeom>
        </p:spPr>
      </p:pic>
      <p:sp>
        <p:nvSpPr>
          <p:cNvPr id="5" name="Retângulo 4"/>
          <p:cNvSpPr/>
          <p:nvPr/>
        </p:nvSpPr>
        <p:spPr>
          <a:xfrm>
            <a:off x="4211960" y="3645024"/>
            <a:ext cx="4572000" cy="2169825"/>
          </a:xfrm>
          <a:prstGeom prst="rect">
            <a:avLst/>
          </a:prstGeom>
        </p:spPr>
        <p:txBody>
          <a:bodyPr>
            <a:spAutoFit/>
          </a:bodyPr>
          <a:lstStyle/>
          <a:p>
            <a:pPr>
              <a:lnSpc>
                <a:spcPct val="150000"/>
              </a:lnSpc>
            </a:pPr>
            <a:r>
              <a:rPr lang="pt-BR" b="1" i="1" dirty="0">
                <a:latin typeface="Arial" pitchFamily="34" charset="0"/>
                <a:cs typeface="Arial" pitchFamily="34" charset="0"/>
              </a:rPr>
              <a:t>Cuidado: Colocar tampão sobre o olho lesado e cobrir o olho são, visando a imobilizar o atingido</a:t>
            </a:r>
            <a:r>
              <a:rPr lang="pt-BR" b="1" i="1" dirty="0" smtClean="0">
                <a:latin typeface="Arial" pitchFamily="34" charset="0"/>
                <a:cs typeface="Arial" pitchFamily="34" charset="0"/>
              </a:rPr>
              <a:t>.</a:t>
            </a:r>
          </a:p>
          <a:p>
            <a:pPr>
              <a:lnSpc>
                <a:spcPct val="150000"/>
              </a:lnSpc>
            </a:pPr>
            <a:r>
              <a:rPr lang="pt-BR" b="1" i="1" dirty="0" smtClean="0">
                <a:latin typeface="Arial" pitchFamily="34" charset="0"/>
                <a:cs typeface="Arial" pitchFamily="34" charset="0"/>
              </a:rPr>
              <a:t>Não fazer pressão sobre o olho para evitar o vazamento de líquidos.</a:t>
            </a:r>
            <a:endParaRPr lang="pt-BR" b="1" i="1" dirty="0">
              <a:latin typeface="Arial" pitchFamily="34" charset="0"/>
              <a:cs typeface="Arial" pitchFamily="34" charset="0"/>
            </a:endParaRPr>
          </a:p>
        </p:txBody>
      </p:sp>
    </p:spTree>
    <p:extLst>
      <p:ext uri="{BB962C8B-B14F-4D97-AF65-F5344CB8AC3E}">
        <p14:creationId xmlns:p14="http://schemas.microsoft.com/office/powerpoint/2010/main" xmlns="" val="37380982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404664"/>
            <a:ext cx="8208912" cy="6186309"/>
          </a:xfrm>
          <a:prstGeom prst="rect">
            <a:avLst/>
          </a:prstGeom>
          <a:noFill/>
        </p:spPr>
        <p:txBody>
          <a:bodyPr wrap="square" rtlCol="0">
            <a:spAutoFit/>
          </a:bodyPr>
          <a:lstStyle/>
          <a:p>
            <a:pPr>
              <a:lnSpc>
                <a:spcPct val="150000"/>
              </a:lnSpc>
            </a:pPr>
            <a:r>
              <a:rPr lang="pt-BR" b="1" dirty="0">
                <a:solidFill>
                  <a:srgbClr val="FF0000"/>
                </a:solidFill>
                <a:latin typeface="Arial" pitchFamily="34" charset="0"/>
                <a:cs typeface="Arial" pitchFamily="34" charset="0"/>
              </a:rPr>
              <a:t>Corpos </a:t>
            </a:r>
            <a:r>
              <a:rPr lang="pt-BR" b="1" dirty="0" smtClean="0">
                <a:solidFill>
                  <a:srgbClr val="FF0000"/>
                </a:solidFill>
                <a:latin typeface="Arial" pitchFamily="34" charset="0"/>
                <a:cs typeface="Arial" pitchFamily="34" charset="0"/>
              </a:rPr>
              <a:t>Estranhos</a:t>
            </a:r>
          </a:p>
          <a:p>
            <a:pPr>
              <a:lnSpc>
                <a:spcPct val="150000"/>
              </a:lnSpc>
            </a:pPr>
            <a:r>
              <a:rPr lang="pt-BR" b="1" dirty="0">
                <a:latin typeface="Arial" pitchFamily="34" charset="0"/>
                <a:cs typeface="Arial" pitchFamily="34" charset="0"/>
              </a:rPr>
              <a:t>Corpo estranho alojado no globo ocular</a:t>
            </a:r>
            <a:endParaRPr lang="pt-BR" dirty="0">
              <a:latin typeface="Arial" pitchFamily="34" charset="0"/>
              <a:cs typeface="Arial" pitchFamily="34" charset="0"/>
            </a:endParaRPr>
          </a:p>
          <a:p>
            <a:pPr algn="just">
              <a:lnSpc>
                <a:spcPct val="150000"/>
              </a:lnSpc>
            </a:pPr>
            <a:r>
              <a:rPr lang="pt-BR" dirty="0">
                <a:latin typeface="Arial" pitchFamily="34" charset="0"/>
                <a:cs typeface="Arial" pitchFamily="34" charset="0"/>
              </a:rPr>
              <a:t> </a:t>
            </a:r>
            <a:r>
              <a:rPr lang="pt-BR" dirty="0" smtClean="0">
                <a:latin typeface="Arial" pitchFamily="34" charset="0"/>
                <a:cs typeface="Arial" pitchFamily="34" charset="0"/>
              </a:rPr>
              <a:t>Muitas </a:t>
            </a:r>
            <a:r>
              <a:rPr lang="pt-BR" dirty="0">
                <a:latin typeface="Arial" pitchFamily="34" charset="0"/>
                <a:cs typeface="Arial" pitchFamily="34" charset="0"/>
              </a:rPr>
              <a:t>vezes o corpo estranho está localizado na superfície do olho, </a:t>
            </a:r>
            <a:r>
              <a:rPr lang="pt-BR" dirty="0" smtClean="0">
                <a:latin typeface="Arial" pitchFamily="34" charset="0"/>
                <a:cs typeface="Arial" pitchFamily="34" charset="0"/>
              </a:rPr>
              <a:t>especialmente </a:t>
            </a:r>
            <a:r>
              <a:rPr lang="pt-BR" dirty="0">
                <a:latin typeface="Arial" pitchFamily="34" charset="0"/>
                <a:cs typeface="Arial" pitchFamily="34" charset="0"/>
              </a:rPr>
              <a:t>na córnea e na conjuntiva palpebral superior.</a:t>
            </a:r>
          </a:p>
          <a:p>
            <a:pPr algn="just">
              <a:lnSpc>
                <a:spcPct val="150000"/>
              </a:lnSpc>
            </a:pPr>
            <a:r>
              <a:rPr lang="pt-BR" dirty="0">
                <a:latin typeface="Arial" pitchFamily="34" charset="0"/>
                <a:cs typeface="Arial" pitchFamily="34" charset="0"/>
              </a:rPr>
              <a:t>O corpo estranho localizado na córnea não deverá ser retirado. O procedimento a ser adotado é o seguinte:</a:t>
            </a:r>
          </a:p>
          <a:p>
            <a:pPr marL="342900" lvl="0" indent="-342900">
              <a:lnSpc>
                <a:spcPct val="150000"/>
              </a:lnSpc>
              <a:buFont typeface="Wingdings" pitchFamily="2" charset="2"/>
              <a:buChar char="Ø"/>
            </a:pPr>
            <a:r>
              <a:rPr lang="pt-BR" dirty="0">
                <a:latin typeface="Arial" pitchFamily="34" charset="0"/>
                <a:cs typeface="Arial" pitchFamily="34" charset="0"/>
              </a:rPr>
              <a:t>Manter o acidentado calmo e </a:t>
            </a:r>
            <a:r>
              <a:rPr lang="pt-BR" dirty="0" smtClean="0">
                <a:latin typeface="Arial" pitchFamily="34" charset="0"/>
                <a:cs typeface="Arial" pitchFamily="34" charset="0"/>
              </a:rPr>
              <a:t>tranquilo. </a:t>
            </a:r>
            <a:r>
              <a:rPr lang="pt-BR" dirty="0">
                <a:latin typeface="Arial" pitchFamily="34" charset="0"/>
                <a:cs typeface="Arial" pitchFamily="34" charset="0"/>
              </a:rPr>
              <a:t>Manter-se calmo.</a:t>
            </a:r>
          </a:p>
          <a:p>
            <a:pPr marL="342900" lvl="0" indent="-342900">
              <a:lnSpc>
                <a:spcPct val="150000"/>
              </a:lnSpc>
              <a:buFont typeface="Wingdings" pitchFamily="2" charset="2"/>
              <a:buChar char="Ø"/>
            </a:pPr>
            <a:r>
              <a:rPr lang="pt-BR" dirty="0">
                <a:latin typeface="Arial" pitchFamily="34" charset="0"/>
                <a:cs typeface="Arial" pitchFamily="34" charset="0"/>
              </a:rPr>
              <a:t>Não retirar qualquer objeto que esteja na córnea.</a:t>
            </a:r>
          </a:p>
          <a:p>
            <a:pPr marL="342900" lvl="0" indent="-342900">
              <a:lnSpc>
                <a:spcPct val="150000"/>
              </a:lnSpc>
              <a:buFont typeface="Wingdings" pitchFamily="2" charset="2"/>
              <a:buChar char="Ø"/>
            </a:pPr>
            <a:r>
              <a:rPr lang="pt-BR" dirty="0">
                <a:latin typeface="Arial" pitchFamily="34" charset="0"/>
                <a:cs typeface="Arial" pitchFamily="34" charset="0"/>
              </a:rPr>
              <a:t>Não tocar no olho do acidentado nem deixar que ela o faça.</a:t>
            </a:r>
          </a:p>
          <a:p>
            <a:pPr marL="342900" lvl="0" indent="-342900">
              <a:lnSpc>
                <a:spcPct val="150000"/>
              </a:lnSpc>
              <a:buFont typeface="Wingdings" pitchFamily="2" charset="2"/>
              <a:buChar char="Ø"/>
            </a:pPr>
            <a:r>
              <a:rPr lang="pt-BR" dirty="0">
                <a:latin typeface="Arial" pitchFamily="34" charset="0"/>
                <a:cs typeface="Arial" pitchFamily="34" charset="0"/>
              </a:rPr>
              <a:t>Não tocar no objeto.</a:t>
            </a:r>
          </a:p>
          <a:p>
            <a:pPr marL="342900" lvl="0" indent="-342900">
              <a:lnSpc>
                <a:spcPct val="150000"/>
              </a:lnSpc>
              <a:buFont typeface="Wingdings" pitchFamily="2" charset="2"/>
              <a:buChar char="Ø"/>
            </a:pPr>
            <a:r>
              <a:rPr lang="pt-BR" dirty="0">
                <a:latin typeface="Arial" pitchFamily="34" charset="0"/>
                <a:cs typeface="Arial" pitchFamily="34" charset="0"/>
              </a:rPr>
              <a:t>Encaminhar o acidentado para atendimento especializado, se possível com uma compressa de gaze, lenço ou pano limpo cobrindo o olho afetado sem comprimir, fixando sem apertar. O próprio acidentado poderá ir segurando a compressa.</a:t>
            </a:r>
          </a:p>
          <a:p>
            <a:endParaRPr lang="pt-BR" dirty="0"/>
          </a:p>
        </p:txBody>
      </p:sp>
    </p:spTree>
    <p:extLst>
      <p:ext uri="{BB962C8B-B14F-4D97-AF65-F5344CB8AC3E}">
        <p14:creationId xmlns:p14="http://schemas.microsoft.com/office/powerpoint/2010/main" xmlns="" val="209583317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332656"/>
            <a:ext cx="7848872" cy="4939814"/>
          </a:xfrm>
          <a:prstGeom prst="rect">
            <a:avLst/>
          </a:prstGeom>
          <a:noFill/>
        </p:spPr>
        <p:txBody>
          <a:bodyPr wrap="square" rtlCol="0">
            <a:spAutoFit/>
          </a:bodyPr>
          <a:lstStyle/>
          <a:p>
            <a:pPr algn="just">
              <a:lnSpc>
                <a:spcPct val="150000"/>
              </a:lnSpc>
            </a:pPr>
            <a:r>
              <a:rPr lang="pt-BR" b="1" dirty="0">
                <a:latin typeface="Arial" pitchFamily="34" charset="0"/>
                <a:cs typeface="Arial" pitchFamily="34" charset="0"/>
              </a:rPr>
              <a:t>Corpo estranho sob pálpebra</a:t>
            </a:r>
            <a:endParaRPr lang="pt-BR" dirty="0">
              <a:latin typeface="Arial" pitchFamily="34" charset="0"/>
              <a:cs typeface="Arial" pitchFamily="34" charset="0"/>
            </a:endParaRPr>
          </a:p>
          <a:p>
            <a:pPr algn="just">
              <a:lnSpc>
                <a:spcPct val="150000"/>
              </a:lnSpc>
            </a:pPr>
            <a:r>
              <a:rPr lang="pt-BR" b="1" dirty="0">
                <a:latin typeface="Arial" pitchFamily="34" charset="0"/>
                <a:cs typeface="Arial" pitchFamily="34" charset="0"/>
              </a:rPr>
              <a:t> </a:t>
            </a:r>
            <a:r>
              <a:rPr lang="pt-BR" dirty="0" smtClean="0">
                <a:latin typeface="Arial" pitchFamily="34" charset="0"/>
                <a:cs typeface="Arial" pitchFamily="34" charset="0"/>
              </a:rPr>
              <a:t>Se </a:t>
            </a:r>
            <a:r>
              <a:rPr lang="pt-BR" dirty="0">
                <a:latin typeface="Arial" pitchFamily="34" charset="0"/>
                <a:cs typeface="Arial" pitchFamily="34" charset="0"/>
              </a:rPr>
              <a:t>o corpo estranho não estiver na córnea, ele pode ser procurado na pálpebra inferior. Se estiver lá, pode-se removê-lo com cuidado, procedendo da seguinte maneira:</a:t>
            </a:r>
          </a:p>
          <a:p>
            <a:pPr marL="285750" lvl="0" indent="-285750" algn="just">
              <a:lnSpc>
                <a:spcPct val="150000"/>
              </a:lnSpc>
              <a:buFont typeface="Wingdings" pitchFamily="2" charset="2"/>
              <a:buChar char="Ø"/>
            </a:pPr>
            <a:r>
              <a:rPr lang="pt-BR" dirty="0">
                <a:latin typeface="Arial" pitchFamily="34" charset="0"/>
                <a:cs typeface="Arial" pitchFamily="34" charset="0"/>
              </a:rPr>
              <a:t>Lavar bem as mãos com água e sabão.</a:t>
            </a:r>
          </a:p>
          <a:p>
            <a:pPr marL="285750" lvl="0" indent="-285750" algn="just">
              <a:lnSpc>
                <a:spcPct val="150000"/>
              </a:lnSpc>
              <a:buFont typeface="Wingdings" pitchFamily="2" charset="2"/>
              <a:buChar char="Ø"/>
            </a:pPr>
            <a:r>
              <a:rPr lang="pt-BR" dirty="0">
                <a:latin typeface="Arial" pitchFamily="34" charset="0"/>
                <a:cs typeface="Arial" pitchFamily="34" charset="0"/>
              </a:rPr>
              <a:t>Tentar primeiramente remover o objeto com as lágrimas, conforme instruído anteriormente.</a:t>
            </a:r>
          </a:p>
          <a:p>
            <a:pPr marL="285750" lvl="0" indent="-285750" algn="just">
              <a:lnSpc>
                <a:spcPct val="150000"/>
              </a:lnSpc>
              <a:buFont typeface="Wingdings" pitchFamily="2" charset="2"/>
              <a:buChar char="Ø"/>
            </a:pPr>
            <a:r>
              <a:rPr lang="pt-BR" dirty="0">
                <a:latin typeface="Arial" pitchFamily="34" charset="0"/>
                <a:cs typeface="Arial" pitchFamily="34" charset="0"/>
              </a:rPr>
              <a:t>Se não sair, podem-se usar hastes flexíveis com ponta de algodão ou a ponta limpa de um lenço retorcido.</a:t>
            </a:r>
          </a:p>
          <a:p>
            <a:pPr marL="285750" lvl="0" indent="-285750" algn="just">
              <a:lnSpc>
                <a:spcPct val="150000"/>
              </a:lnSpc>
              <a:buFont typeface="Wingdings" pitchFamily="2" charset="2"/>
              <a:buChar char="Ø"/>
            </a:pPr>
            <a:r>
              <a:rPr lang="pt-BR" dirty="0">
                <a:latin typeface="Arial" pitchFamily="34" charset="0"/>
                <a:cs typeface="Arial" pitchFamily="34" charset="0"/>
              </a:rPr>
              <a:t>Enquanto puxa-se a pálpebra para baixo, retira-se o objeto cuidadosamente.</a:t>
            </a:r>
          </a:p>
          <a:p>
            <a:endParaRPr lang="pt-BR" dirty="0"/>
          </a:p>
        </p:txBody>
      </p:sp>
    </p:spTree>
    <p:extLst>
      <p:ext uri="{BB962C8B-B14F-4D97-AF65-F5344CB8AC3E}">
        <p14:creationId xmlns:p14="http://schemas.microsoft.com/office/powerpoint/2010/main" xmlns="" val="286197204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764704"/>
            <a:ext cx="8064896" cy="4247317"/>
          </a:xfrm>
          <a:prstGeom prst="rect">
            <a:avLst/>
          </a:prstGeom>
        </p:spPr>
        <p:txBody>
          <a:bodyPr wrap="square">
            <a:spAutoFit/>
          </a:bodyPr>
          <a:lstStyle/>
          <a:p>
            <a:pPr lvl="0" algn="just">
              <a:lnSpc>
                <a:spcPct val="150000"/>
              </a:lnSpc>
            </a:pPr>
            <a:r>
              <a:rPr lang="pt-BR" dirty="0"/>
              <a:t>Se o objeto estiver na pálpebra superior será necessário fazer a inversão da pálpebra para localizá-lo e removê-lo, com explicado a seguir:</a:t>
            </a:r>
          </a:p>
          <a:p>
            <a:pPr marL="285750" lvl="0" indent="-285750" algn="just">
              <a:lnSpc>
                <a:spcPct val="150000"/>
              </a:lnSpc>
              <a:buFont typeface="Wingdings" pitchFamily="2" charset="2"/>
              <a:buChar char="Ø"/>
            </a:pPr>
            <a:r>
              <a:rPr lang="pt-BR" dirty="0"/>
              <a:t>Levantar a pálpebra superior, dobrando-a sobre um cotonete ou palito de fósforo.</a:t>
            </a:r>
          </a:p>
          <a:p>
            <a:pPr marL="285750" lvl="0" indent="-285750" algn="just">
              <a:lnSpc>
                <a:spcPct val="150000"/>
              </a:lnSpc>
              <a:buFont typeface="Wingdings" pitchFamily="2" charset="2"/>
              <a:buChar char="Ø"/>
            </a:pPr>
            <a:r>
              <a:rPr lang="pt-BR" dirty="0"/>
              <a:t>Quando o objeto aparecer, removê-lo com o auxílio de outro cotonete ou ponta de tecido ou de lenço limpo, retorcido.</a:t>
            </a:r>
          </a:p>
          <a:p>
            <a:pPr marL="285750" lvl="0" indent="-285750" algn="just">
              <a:lnSpc>
                <a:spcPct val="150000"/>
              </a:lnSpc>
              <a:buFont typeface="Wingdings" pitchFamily="2" charset="2"/>
              <a:buChar char="Ø"/>
            </a:pPr>
            <a:r>
              <a:rPr lang="pt-BR" dirty="0"/>
              <a:t>Se houver risco de lesão ou dor excessiva, suspender a manobra e encaminhar para socorro especializado.</a:t>
            </a:r>
          </a:p>
          <a:p>
            <a:pPr marL="285750" lvl="0" indent="-285750" algn="just">
              <a:lnSpc>
                <a:spcPct val="150000"/>
              </a:lnSpc>
              <a:buFont typeface="Wingdings" pitchFamily="2" charset="2"/>
              <a:buChar char="Ø"/>
            </a:pPr>
            <a:r>
              <a:rPr lang="pt-BR" dirty="0"/>
              <a:t>Ao encaminhar o acidentado para atendimento especializado, deve-se cobrir o olho afetado com gaze ou pano limpo.</a:t>
            </a:r>
          </a:p>
        </p:txBody>
      </p:sp>
    </p:spTree>
    <p:extLst>
      <p:ext uri="{BB962C8B-B14F-4D97-AF65-F5344CB8AC3E}">
        <p14:creationId xmlns:p14="http://schemas.microsoft.com/office/powerpoint/2010/main" xmlns="" val="256909044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Integração">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519</TotalTime>
  <Words>650</Words>
  <Application>Microsoft Office PowerPoint</Application>
  <PresentationFormat>Apresentação na tela (4:3)</PresentationFormat>
  <Paragraphs>70</Paragraphs>
  <Slides>15</Slides>
  <Notes>1</Notes>
  <HiddenSlides>0</HiddenSlides>
  <MMClips>0</MMClips>
  <ScaleCrop>false</ScaleCrop>
  <HeadingPairs>
    <vt:vector size="6" baseType="variant">
      <vt:variant>
        <vt:lpstr>Tema</vt:lpstr>
      </vt:variant>
      <vt:variant>
        <vt:i4>1</vt:i4>
      </vt:variant>
      <vt:variant>
        <vt:lpstr>Títulos de slides</vt:lpstr>
      </vt:variant>
      <vt:variant>
        <vt:i4>15</vt:i4>
      </vt:variant>
      <vt:variant>
        <vt:lpstr>Apresentações personalizadas</vt:lpstr>
      </vt:variant>
      <vt:variant>
        <vt:i4>1</vt:i4>
      </vt:variant>
    </vt:vector>
  </HeadingPairs>
  <TitlesOfParts>
    <vt:vector size="17" baseType="lpstr">
      <vt:lpstr>Integração</vt:lpstr>
      <vt:lpstr>Procedimentos de Urgência em Acidentes Oculares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Apresentação personalizada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Procedimentos de Urgência em Acidentes Oculares</dc:title>
  <dc:creator>Róbinson</dc:creator>
  <cp:lastModifiedBy>Cliente Especial</cp:lastModifiedBy>
  <cp:revision>26</cp:revision>
  <dcterms:created xsi:type="dcterms:W3CDTF">2012-02-21T13:06:51Z</dcterms:created>
  <dcterms:modified xsi:type="dcterms:W3CDTF">2012-02-26T01:58:33Z</dcterms:modified>
</cp:coreProperties>
</file>