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80" r:id="rId9"/>
    <p:sldId id="279" r:id="rId10"/>
    <p:sldId id="282" r:id="rId11"/>
    <p:sldId id="281" r:id="rId12"/>
    <p:sldId id="283" r:id="rId13"/>
    <p:sldId id="284" r:id="rId14"/>
    <p:sldId id="289" r:id="rId15"/>
    <p:sldId id="288" r:id="rId16"/>
    <p:sldId id="287" r:id="rId17"/>
    <p:sldId id="262" r:id="rId18"/>
    <p:sldId id="263" r:id="rId19"/>
    <p:sldId id="264" r:id="rId20"/>
    <p:sldId id="265" r:id="rId21"/>
    <p:sldId id="256" r:id="rId22"/>
    <p:sldId id="258" r:id="rId23"/>
    <p:sldId id="257" r:id="rId24"/>
    <p:sldId id="259" r:id="rId25"/>
    <p:sldId id="260" r:id="rId26"/>
    <p:sldId id="267" r:id="rId27"/>
    <p:sldId id="266" r:id="rId28"/>
    <p:sldId id="291" r:id="rId29"/>
    <p:sldId id="290" r:id="rId30"/>
    <p:sldId id="292" r:id="rId31"/>
    <p:sldId id="293" r:id="rId32"/>
    <p:sldId id="261" r:id="rId33"/>
    <p:sldId id="294" r:id="rId34"/>
    <p:sldId id="295" r:id="rId35"/>
    <p:sldId id="268" r:id="rId36"/>
    <p:sldId id="269" r:id="rId37"/>
    <p:sldId id="270" r:id="rId38"/>
    <p:sldId id="298" r:id="rId39"/>
    <p:sldId id="297" r:id="rId40"/>
    <p:sldId id="299" r:id="rId41"/>
    <p:sldId id="296" r:id="rId42"/>
    <p:sldId id="300" r:id="rId43"/>
    <p:sldId id="302" r:id="rId44"/>
    <p:sldId id="303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FFFF"/>
    <a:srgbClr val="0000CC"/>
    <a:srgbClr val="FF0066"/>
    <a:srgbClr val="FF9933"/>
    <a:srgbClr val="FFCC66"/>
    <a:srgbClr val="FF00FF"/>
    <a:srgbClr val="FFFFCC"/>
    <a:srgbClr val="66FF33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31BE-E39A-4720-B2D7-4EEBFCC758BE}" type="datetimeFigureOut">
              <a:rPr lang="pt-BR" smtClean="0"/>
              <a:pPr/>
              <a:t>2009-10-17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E409-DC16-4542-8952-D1B46FC776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31BE-E39A-4720-B2D7-4EEBFCC758BE}" type="datetimeFigureOut">
              <a:rPr lang="pt-BR" smtClean="0"/>
              <a:pPr/>
              <a:t>2009-10-17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E409-DC16-4542-8952-D1B46FC776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31BE-E39A-4720-B2D7-4EEBFCC758BE}" type="datetimeFigureOut">
              <a:rPr lang="pt-BR" smtClean="0"/>
              <a:pPr/>
              <a:t>2009-10-17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E409-DC16-4542-8952-D1B46FC776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31BE-E39A-4720-B2D7-4EEBFCC758BE}" type="datetimeFigureOut">
              <a:rPr lang="pt-BR" smtClean="0"/>
              <a:pPr/>
              <a:t>2009-10-17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E409-DC16-4542-8952-D1B46FC776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31BE-E39A-4720-B2D7-4EEBFCC758BE}" type="datetimeFigureOut">
              <a:rPr lang="pt-BR" smtClean="0"/>
              <a:pPr/>
              <a:t>2009-10-17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E409-DC16-4542-8952-D1B46FC776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31BE-E39A-4720-B2D7-4EEBFCC758BE}" type="datetimeFigureOut">
              <a:rPr lang="pt-BR" smtClean="0"/>
              <a:pPr/>
              <a:t>2009-10-17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E409-DC16-4542-8952-D1B46FC776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31BE-E39A-4720-B2D7-4EEBFCC758BE}" type="datetimeFigureOut">
              <a:rPr lang="pt-BR" smtClean="0"/>
              <a:pPr/>
              <a:t>2009-10-17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E409-DC16-4542-8952-D1B46FC776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31BE-E39A-4720-B2D7-4EEBFCC758BE}" type="datetimeFigureOut">
              <a:rPr lang="pt-BR" smtClean="0"/>
              <a:pPr/>
              <a:t>2009-10-17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E409-DC16-4542-8952-D1B46FC776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31BE-E39A-4720-B2D7-4EEBFCC758BE}" type="datetimeFigureOut">
              <a:rPr lang="pt-BR" smtClean="0"/>
              <a:pPr/>
              <a:t>2009-10-17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E409-DC16-4542-8952-D1B46FC776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31BE-E39A-4720-B2D7-4EEBFCC758BE}" type="datetimeFigureOut">
              <a:rPr lang="pt-BR" smtClean="0"/>
              <a:pPr/>
              <a:t>2009-10-17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E409-DC16-4542-8952-D1B46FC776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31BE-E39A-4720-B2D7-4EEBFCC758BE}" type="datetimeFigureOut">
              <a:rPr lang="pt-BR" smtClean="0"/>
              <a:pPr/>
              <a:t>2009-10-17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E409-DC16-4542-8952-D1B46FC776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F31BE-E39A-4720-B2D7-4EEBFCC758BE}" type="datetimeFigureOut">
              <a:rPr lang="pt-BR" smtClean="0"/>
              <a:pPr/>
              <a:t>2009-10-17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5E409-DC16-4542-8952-D1B46FC776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643174" y="-71462"/>
            <a:ext cx="35164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Óptica</a:t>
            </a:r>
            <a:endParaRPr lang="pt-BR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1214446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00B0F0"/>
                </a:solidFill>
                <a:latin typeface="Berlin Sans FB Demi" pitchFamily="34" charset="0"/>
              </a:rPr>
              <a:t>Geométrica</a:t>
            </a:r>
            <a:r>
              <a:rPr lang="pt-BR" sz="4000" b="1" dirty="0" smtClean="0">
                <a:solidFill>
                  <a:srgbClr val="FFFF00"/>
                </a:solidFill>
              </a:rPr>
              <a:t> → estudo da geometria dos raios de luz (sem justificativa desse traçado).</a:t>
            </a:r>
            <a:endParaRPr lang="pt-BR" sz="4000" b="1" dirty="0">
              <a:solidFill>
                <a:srgbClr val="FFFF00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596" y="4572008"/>
            <a:ext cx="8229600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Física</a:t>
            </a: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→ estudo dos fenômenos cuja compreensão</a:t>
            </a:r>
            <a:r>
              <a:rPr kumimoji="0" lang="pt-BR" sz="4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exige a formulação de uma teoria da natureza da luz.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857356" y="1428736"/>
            <a:ext cx="5715040" cy="5012802"/>
            <a:chOff x="1857356" y="1428736"/>
            <a:chExt cx="5715040" cy="5012802"/>
          </a:xfrm>
        </p:grpSpPr>
        <p:pic>
          <p:nvPicPr>
            <p:cNvPr id="9" name="Imagem 8" descr="m-c-escher-hand-with-reflecting-sphere-11327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86050" y="1428736"/>
              <a:ext cx="3283130" cy="4690185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1857356" y="6072206"/>
              <a:ext cx="5715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err="1" smtClean="0">
                  <a:solidFill>
                    <a:srgbClr val="66FFFF"/>
                  </a:solidFill>
                </a:rPr>
                <a:t>M.C.</a:t>
              </a:r>
              <a:r>
                <a:rPr lang="pt-BR" b="1" dirty="0" smtClean="0">
                  <a:solidFill>
                    <a:srgbClr val="66FFFF"/>
                  </a:solidFill>
                </a:rPr>
                <a:t> Esther (1898-1972)  </a:t>
              </a:r>
              <a:r>
                <a:rPr lang="pt-BR" b="1" i="1" dirty="0" smtClean="0">
                  <a:solidFill>
                    <a:srgbClr val="66FFFF"/>
                  </a:solidFill>
                </a:rPr>
                <a:t>“</a:t>
              </a:r>
              <a:r>
                <a:rPr lang="pt-BR" b="1" i="1" dirty="0" err="1" smtClean="0">
                  <a:solidFill>
                    <a:srgbClr val="66FFFF"/>
                  </a:solidFill>
                </a:rPr>
                <a:t>Hand</a:t>
              </a:r>
              <a:r>
                <a:rPr lang="pt-BR" b="1" i="1" dirty="0" smtClean="0">
                  <a:solidFill>
                    <a:srgbClr val="66FFFF"/>
                  </a:solidFill>
                </a:rPr>
                <a:t> </a:t>
              </a:r>
              <a:r>
                <a:rPr lang="pt-BR" b="1" i="1" dirty="0" err="1" smtClean="0">
                  <a:solidFill>
                    <a:srgbClr val="66FFFF"/>
                  </a:solidFill>
                </a:rPr>
                <a:t>with</a:t>
              </a:r>
              <a:r>
                <a:rPr lang="pt-BR" b="1" i="1" dirty="0" smtClean="0">
                  <a:solidFill>
                    <a:srgbClr val="66FFFF"/>
                  </a:solidFill>
                </a:rPr>
                <a:t> </a:t>
              </a:r>
              <a:r>
                <a:rPr lang="pt-BR" b="1" i="1" dirty="0" err="1" smtClean="0">
                  <a:solidFill>
                    <a:srgbClr val="66FFFF"/>
                  </a:solidFill>
                </a:rPr>
                <a:t>reflecting</a:t>
              </a:r>
              <a:r>
                <a:rPr lang="pt-BR" b="1" i="1" dirty="0" smtClean="0">
                  <a:solidFill>
                    <a:srgbClr val="66FFFF"/>
                  </a:solidFill>
                </a:rPr>
                <a:t> </a:t>
              </a:r>
              <a:r>
                <a:rPr lang="pt-BR" b="1" i="1" dirty="0" err="1" smtClean="0">
                  <a:solidFill>
                    <a:srgbClr val="66FFFF"/>
                  </a:solidFill>
                </a:rPr>
                <a:t>sphere</a:t>
              </a:r>
              <a:r>
                <a:rPr lang="pt-BR" b="1" i="1" dirty="0" smtClean="0">
                  <a:solidFill>
                    <a:srgbClr val="66FFFF"/>
                  </a:solidFill>
                </a:rPr>
                <a:t>”</a:t>
              </a:r>
              <a:endParaRPr lang="pt-BR" b="1" i="1" dirty="0">
                <a:solidFill>
                  <a:srgbClr val="66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00100" y="-24"/>
            <a:ext cx="678661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3600" b="1" i="1" dirty="0" smtClean="0">
                <a:solidFill>
                  <a:srgbClr val="66FFFF"/>
                </a:solidFill>
                <a:latin typeface="Lucida Handwriting" pitchFamily="66" charset="0"/>
              </a:rPr>
              <a:t>ECLIPSE  SOLAR</a:t>
            </a:r>
            <a:endParaRPr kumimoji="0" lang="pt-BR" sz="3600" b="1" i="1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Lucida Handwriting" pitchFamily="66" charset="0"/>
              <a:ea typeface="+mj-ea"/>
              <a:cs typeface="+mj-cs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57224" y="1000108"/>
            <a:ext cx="7715304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pt-BR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ea typeface="+mj-ea"/>
                <a:cs typeface="+mj-cs"/>
              </a:rPr>
              <a:t>Qdo</a:t>
            </a: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ea typeface="+mj-ea"/>
                <a:cs typeface="+mj-cs"/>
              </a:rPr>
              <a:t> a Lua</a:t>
            </a:r>
            <a:r>
              <a:rPr kumimoji="0" lang="pt-BR" sz="4000" b="1" i="0" u="none" strike="noStrike" kern="1200" cap="none" spc="0" normalizeH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ea typeface="+mj-ea"/>
                <a:cs typeface="+mj-cs"/>
              </a:rPr>
              <a:t> (situada entre o Sol e a Terra) projeta sobre a Terra uma região de sombra e penumbra.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66FF33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00034" y="3071810"/>
            <a:ext cx="8215370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Região de</a:t>
            </a:r>
            <a:r>
              <a:rPr kumimoji="0" lang="pt-BR" sz="4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 sombra </a:t>
            </a:r>
            <a:r>
              <a:rPr kumimoji="0" lang="pt-BR" sz="40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j-ea"/>
                <a:cs typeface="+mj-cs"/>
              </a:rPr>
              <a:t>→</a:t>
            </a:r>
            <a:r>
              <a:rPr kumimoji="0" lang="pt-BR" sz="4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 eclipse total</a:t>
            </a:r>
          </a:p>
          <a:p>
            <a:pPr lvl="0">
              <a:spcBef>
                <a:spcPct val="0"/>
              </a:spcBef>
            </a:pPr>
            <a:r>
              <a:rPr kumimoji="0" lang="pt-BR" sz="4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Região de penumbra </a:t>
            </a:r>
            <a:r>
              <a:rPr kumimoji="0" lang="pt-BR" sz="40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j-ea"/>
                <a:cs typeface="+mj-cs"/>
                <a:sym typeface="Symbol"/>
              </a:rPr>
              <a:t>→</a:t>
            </a:r>
            <a:r>
              <a:rPr kumimoji="0" lang="pt-BR" sz="4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  <a:sym typeface="Symbol"/>
              </a:rPr>
              <a:t> eclipse parcial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7" name="Imagem 6" descr="Digitalizar0001.jpg"/>
          <p:cNvPicPr>
            <a:picLocks noChangeAspect="1"/>
          </p:cNvPicPr>
          <p:nvPr/>
        </p:nvPicPr>
        <p:blipFill>
          <a:blip r:embed="rId2"/>
          <a:srcRect l="2623" t="63542" r="47039" b="7291"/>
          <a:stretch>
            <a:fillRect/>
          </a:stretch>
        </p:blipFill>
        <p:spPr>
          <a:xfrm>
            <a:off x="428596" y="697547"/>
            <a:ext cx="8429684" cy="6000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314" y="492580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(http://www.astrosite.net/re/eclipse_20060329.html).</a:t>
            </a:r>
            <a:endParaRPr lang="pt-BR" sz="1400" dirty="0">
              <a:solidFill>
                <a:schemeClr val="bg1"/>
              </a:solidFill>
            </a:endParaRPr>
          </a:p>
        </p:txBody>
      </p:sp>
      <p:pic>
        <p:nvPicPr>
          <p:cNvPr id="3" name="Imagem 2" descr="animacao-eclipse-sol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4976834" cy="497683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857752" y="214290"/>
            <a:ext cx="407193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 err="1" smtClean="0">
                <a:solidFill>
                  <a:srgbClr val="FFFF00"/>
                </a:solidFill>
              </a:rPr>
              <a:t>Sequência</a:t>
            </a:r>
            <a:r>
              <a:rPr lang="pt-BR" sz="2200" dirty="0" smtClean="0">
                <a:solidFill>
                  <a:srgbClr val="FFFF00"/>
                </a:solidFill>
              </a:rPr>
              <a:t> de imagens obtidas do eclipse solar total ocorrido em 2006. As imagens foram obtidas no </a:t>
            </a:r>
            <a:r>
              <a:rPr lang="pt-BR" sz="2200" dirty="0" err="1" smtClean="0">
                <a:solidFill>
                  <a:srgbClr val="FFFF00"/>
                </a:solidFill>
              </a:rPr>
              <a:t>Egipto</a:t>
            </a:r>
            <a:r>
              <a:rPr lang="pt-BR" sz="2200" dirty="0" smtClean="0">
                <a:solidFill>
                  <a:srgbClr val="FFFF00"/>
                </a:solidFill>
              </a:rPr>
              <a:t> durante a fase de totalidade. Esta fase do eclipse prolongou-se por aproximadamente 4 minutos nesta região do planeta. </a:t>
            </a:r>
            <a:br>
              <a:rPr lang="pt-BR" sz="2200" dirty="0" smtClean="0">
                <a:solidFill>
                  <a:srgbClr val="FFFF00"/>
                </a:solidFill>
              </a:rPr>
            </a:br>
            <a:r>
              <a:rPr lang="pt-BR" sz="2200" dirty="0" smtClean="0">
                <a:solidFill>
                  <a:srgbClr val="FFFF00"/>
                </a:solidFill>
              </a:rPr>
              <a:t>A animação ilustra algumas das fases mais importantes de um eclipse total do Sol de um modo sucessivo: </a:t>
            </a:r>
            <a:r>
              <a:rPr lang="pt-BR" sz="2200" dirty="0" err="1" smtClean="0">
                <a:solidFill>
                  <a:srgbClr val="FFFF00"/>
                </a:solidFill>
              </a:rPr>
              <a:t>Anél</a:t>
            </a:r>
            <a:r>
              <a:rPr lang="pt-BR" sz="2200" dirty="0" smtClean="0">
                <a:solidFill>
                  <a:srgbClr val="FFFF00"/>
                </a:solidFill>
              </a:rPr>
              <a:t> de diamante, protuberâncias solares, cromosfera, segundo contacto, coroa solar interna e externa, cromosfera, protuberâncias solares, terceiro contacto e </a:t>
            </a:r>
            <a:r>
              <a:rPr lang="pt-BR" sz="2200" dirty="0" err="1" smtClean="0">
                <a:solidFill>
                  <a:srgbClr val="FFFF00"/>
                </a:solidFill>
              </a:rPr>
              <a:t>anél</a:t>
            </a:r>
            <a:r>
              <a:rPr lang="pt-BR" sz="2200" dirty="0" smtClean="0">
                <a:solidFill>
                  <a:srgbClr val="FFFF00"/>
                </a:solidFill>
              </a:rPr>
              <a:t> de diamante. </a:t>
            </a:r>
            <a:endParaRPr lang="pt-BR" sz="2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1406" y="142852"/>
            <a:ext cx="678661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3600" b="1" i="1" dirty="0" smtClean="0">
                <a:solidFill>
                  <a:srgbClr val="66FFFF"/>
                </a:solidFill>
                <a:latin typeface="Lucida Handwriting" pitchFamily="66" charset="0"/>
              </a:rPr>
              <a:t>ECLIPSE  LUNAR</a:t>
            </a:r>
            <a:endParaRPr kumimoji="0" lang="pt-BR" sz="3600" b="1" i="1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Lucida Handwriting" pitchFamily="66" charset="0"/>
              <a:ea typeface="+mj-ea"/>
              <a:cs typeface="+mj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00034" y="1000108"/>
            <a:ext cx="5572164" cy="3071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pt-BR" sz="4000" b="1" i="0" u="none" strike="noStrike" kern="1200" cap="small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j-ea"/>
                <a:cs typeface="+mj-cs"/>
              </a:rPr>
              <a:t>Eclipse Total </a:t>
            </a:r>
            <a:r>
              <a:rPr kumimoji="0" lang="pt-BR" sz="4000" b="1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ea typeface="+mj-ea"/>
                <a:cs typeface="+mj-cs"/>
              </a:rPr>
              <a:t>→</a:t>
            </a:r>
            <a:r>
              <a:rPr kumimoji="0" lang="pt-BR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pt-BR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j-ea"/>
                <a:cs typeface="+mj-cs"/>
              </a:rPr>
              <a:t>qdo</a:t>
            </a:r>
            <a:r>
              <a:rPr kumimoji="0" lang="pt-BR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j-ea"/>
                <a:cs typeface="+mj-cs"/>
              </a:rPr>
              <a:t> a Lua está totalmente imersa no cone de sombra da Terra.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00034" y="4071942"/>
            <a:ext cx="8215370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pt-BR" sz="4000" b="1" i="0" u="none" strike="noStrike" kern="1200" cap="small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j-ea"/>
                <a:cs typeface="+mj-cs"/>
              </a:rPr>
              <a:t>Eclipse Parcial </a:t>
            </a:r>
            <a:r>
              <a:rPr kumimoji="0" lang="pt-BR" sz="4000" b="1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ea typeface="+mj-ea"/>
                <a:cs typeface="+mj-cs"/>
              </a:rPr>
              <a:t>→</a:t>
            </a:r>
            <a:r>
              <a:rPr kumimoji="0" lang="pt-BR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pt-BR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j-ea"/>
                <a:cs typeface="+mj-cs"/>
              </a:rPr>
              <a:t>qdo</a:t>
            </a:r>
            <a:r>
              <a:rPr kumimoji="0" lang="pt-BR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j-ea"/>
                <a:cs typeface="+mj-cs"/>
              </a:rPr>
              <a:t> a Lua penetra parcialmente no cone de sombra da Terra.</a:t>
            </a:r>
          </a:p>
        </p:txBody>
      </p:sp>
      <p:pic>
        <p:nvPicPr>
          <p:cNvPr id="10" name="Imagem 9" descr="eclipse_total_lua_2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928670"/>
            <a:ext cx="276225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gitalizar0002.jpg"/>
          <p:cNvPicPr>
            <a:picLocks noChangeAspect="1"/>
          </p:cNvPicPr>
          <p:nvPr/>
        </p:nvPicPr>
        <p:blipFill>
          <a:blip r:embed="rId2"/>
          <a:srcRect l="17136" t="3191" r="15299" b="6383"/>
          <a:stretch>
            <a:fillRect/>
          </a:stretch>
        </p:blipFill>
        <p:spPr>
          <a:xfrm rot="5400000">
            <a:off x="2306949" y="-1479257"/>
            <a:ext cx="4500594" cy="831631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857356" y="5000636"/>
            <a:ext cx="5857916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pt-BR" sz="3200" b="1" i="0" u="none" strike="noStrike" kern="1200" cap="small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j-ea"/>
                <a:cs typeface="+mj-cs"/>
              </a:rPr>
              <a:t>Posição 1 </a:t>
            </a:r>
            <a:r>
              <a:rPr kumimoji="0" lang="pt-BR" sz="3200" b="1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ea typeface="+mj-ea"/>
                <a:cs typeface="+mj-cs"/>
              </a:rPr>
              <a:t>→</a:t>
            </a:r>
            <a:r>
              <a:rPr kumimoji="0" lang="pt-BR" sz="3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j-ea"/>
                <a:cs typeface="+mj-cs"/>
              </a:rPr>
              <a:t> Eclipse total</a:t>
            </a:r>
          </a:p>
          <a:p>
            <a:pPr>
              <a:spcBef>
                <a:spcPct val="0"/>
              </a:spcBef>
            </a:pPr>
            <a:r>
              <a:rPr lang="pt-BR" sz="3200" b="1" cap="small" dirty="0" smtClean="0">
                <a:solidFill>
                  <a:srgbClr val="FFC000"/>
                </a:solidFill>
              </a:rPr>
              <a:t>Posição 2 </a:t>
            </a:r>
            <a:r>
              <a:rPr lang="pt-BR" sz="3200" b="1" dirty="0" smtClean="0">
                <a:solidFill>
                  <a:srgbClr val="FF3300"/>
                </a:solidFill>
              </a:rPr>
              <a:t>→</a:t>
            </a:r>
            <a:r>
              <a:rPr lang="pt-BR" sz="3200" b="1" dirty="0" smtClean="0">
                <a:solidFill>
                  <a:srgbClr val="FFFFFF"/>
                </a:solidFill>
              </a:rPr>
              <a:t> Eclipse parcial</a:t>
            </a:r>
            <a:endParaRPr kumimoji="0" lang="pt-BR" sz="3200" b="1" i="0" u="none" strike="noStrike" kern="120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85786" y="1071546"/>
            <a:ext cx="76438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pt-BR" sz="3200" b="1" dirty="0" smtClean="0">
                <a:solidFill>
                  <a:srgbClr val="FFC000"/>
                </a:solidFill>
              </a:rPr>
              <a:t>As órbitas da Lua, em torno da Terra, e da Terra em torno do Sol, não pertencem ao mesmo plano. Os eclipses ocorrem quando a órbita da Lua intercepta o plano da órbita da Terra, estando o Sol, a Lua e a Terra alinhados.</a:t>
            </a:r>
            <a:endParaRPr lang="pt-BR" sz="3200" b="1" dirty="0" smtClean="0">
              <a:solidFill>
                <a:srgbClr val="FFFFFF"/>
              </a:solidFill>
            </a:endParaRPr>
          </a:p>
        </p:txBody>
      </p:sp>
      <p:pic>
        <p:nvPicPr>
          <p:cNvPr id="4" name="Imagem 3" descr="Digitalizar0003.jpg"/>
          <p:cNvPicPr>
            <a:picLocks noChangeAspect="1"/>
          </p:cNvPicPr>
          <p:nvPr/>
        </p:nvPicPr>
        <p:blipFill>
          <a:blip r:embed="rId2"/>
          <a:srcRect l="4273" t="25198" r="5389" b="10317"/>
          <a:stretch>
            <a:fillRect/>
          </a:stretch>
        </p:blipFill>
        <p:spPr>
          <a:xfrm>
            <a:off x="214282" y="642918"/>
            <a:ext cx="8751619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-32" y="0"/>
            <a:ext cx="678661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3600" b="1" i="1" dirty="0" smtClean="0">
                <a:solidFill>
                  <a:srgbClr val="FF00FF"/>
                </a:solidFill>
                <a:latin typeface="Arial" pitchFamily="34" charset="0"/>
                <a:ea typeface="+mj-ea"/>
                <a:cs typeface="Arial" pitchFamily="34" charset="0"/>
              </a:rPr>
              <a:t>Câmara de orifício escuro</a:t>
            </a:r>
            <a:endParaRPr kumimoji="0" lang="pt-BR" sz="3600" b="1" i="1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42910" y="857232"/>
            <a:ext cx="6286544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Caixa de paredes opacas com um pequeno orifício em uma das faces.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7" name="Imagem 6" descr="Digitalizar0004.jpg"/>
          <p:cNvPicPr>
            <a:picLocks noChangeAspect="1"/>
          </p:cNvPicPr>
          <p:nvPr/>
        </p:nvPicPr>
        <p:blipFill>
          <a:blip r:embed="rId2"/>
          <a:srcRect l="5388" t="57387" r="66321" b="16755"/>
          <a:stretch>
            <a:fillRect/>
          </a:stretch>
        </p:blipFill>
        <p:spPr>
          <a:xfrm>
            <a:off x="6647104" y="3929066"/>
            <a:ext cx="2211176" cy="1785950"/>
          </a:xfrm>
          <a:prstGeom prst="rect">
            <a:avLst/>
          </a:prstGeom>
        </p:spPr>
      </p:pic>
      <p:pic>
        <p:nvPicPr>
          <p:cNvPr id="9" name="Imagem 8" descr="Digitalizar0004.jpg"/>
          <p:cNvPicPr>
            <a:picLocks noChangeAspect="1"/>
          </p:cNvPicPr>
          <p:nvPr/>
        </p:nvPicPr>
        <p:blipFill>
          <a:blip r:embed="rId2"/>
          <a:srcRect l="7564" t="4639" r="65376" b="73091"/>
          <a:stretch>
            <a:fillRect/>
          </a:stretch>
        </p:blipFill>
        <p:spPr>
          <a:xfrm>
            <a:off x="6500826" y="571480"/>
            <a:ext cx="2357455" cy="1714512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642910" y="2500306"/>
            <a:ext cx="7072362" cy="3857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3600" b="1" dirty="0" smtClean="0">
                <a:solidFill>
                  <a:srgbClr val="00FF99"/>
                </a:solidFill>
              </a:rPr>
              <a:t>Um objeto é colocado diante da face que possui o orifício. Os raios de luz emitidos por ele e que passam pelo orifício originam </a:t>
            </a:r>
          </a:p>
          <a:p>
            <a:pPr lvl="0">
              <a:spcBef>
                <a:spcPct val="0"/>
              </a:spcBef>
            </a:pPr>
            <a:r>
              <a:rPr lang="pt-BR" sz="3600" b="1" dirty="0" smtClean="0">
                <a:solidFill>
                  <a:srgbClr val="00FF99"/>
                </a:solidFill>
              </a:rPr>
              <a:t>na parede do fundo uma figura semelhante ao objeto, mas invertida.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FF99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gitalizar0004.jpg"/>
          <p:cNvPicPr>
            <a:picLocks noChangeAspect="1"/>
          </p:cNvPicPr>
          <p:nvPr/>
        </p:nvPicPr>
        <p:blipFill>
          <a:blip r:embed="rId3"/>
          <a:srcRect l="48912" t="35224" r="13005" b="39767"/>
          <a:stretch>
            <a:fillRect/>
          </a:stretch>
        </p:blipFill>
        <p:spPr>
          <a:xfrm>
            <a:off x="857224" y="829532"/>
            <a:ext cx="4429156" cy="280211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85720" y="142852"/>
            <a:ext cx="864399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3200" b="1" dirty="0" smtClean="0">
                <a:solidFill>
                  <a:srgbClr val="00B0F0"/>
                </a:solidFill>
              </a:rPr>
              <a:t>Essa figura é chamada imagem </a:t>
            </a:r>
            <a:r>
              <a:rPr lang="pt-BR" sz="3200" b="1" dirty="0" err="1" smtClean="0">
                <a:solidFill>
                  <a:srgbClr val="00B0F0"/>
                </a:solidFill>
              </a:rPr>
              <a:t>A’B</a:t>
            </a:r>
            <a:r>
              <a:rPr lang="pt-BR" sz="3200" b="1" dirty="0" smtClean="0">
                <a:solidFill>
                  <a:srgbClr val="00B0F0"/>
                </a:solidFill>
              </a:rPr>
              <a:t>’ do objeto AB.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500662" y="928670"/>
            <a:ext cx="3429056" cy="2500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ea typeface="+mj-ea"/>
                <a:cs typeface="+mj-cs"/>
              </a:rPr>
              <a:t>A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ea typeface="+mj-ea"/>
                <a:cs typeface="+mj-cs"/>
              </a:rPr>
              <a:t> imagem ser semelhante e invertida deve-se ao fato da luz propagar-se em linha reta.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5786447" y="4857760"/>
          <a:ext cx="2643206" cy="1154027"/>
        </p:xfrm>
        <a:graphic>
          <a:graphicData uri="http://schemas.openxmlformats.org/presentationml/2006/ole">
            <p:oleObj spid="_x0000_s32770" name="Equação" r:id="rId4" imgW="647640" imgH="419040" progId="Equation.3">
              <p:embed/>
            </p:oleObj>
          </a:graphicData>
        </a:graphic>
      </p:graphicFrame>
      <p:grpSp>
        <p:nvGrpSpPr>
          <p:cNvPr id="9" name="Grupo 8"/>
          <p:cNvGrpSpPr/>
          <p:nvPr/>
        </p:nvGrpSpPr>
        <p:grpSpPr>
          <a:xfrm>
            <a:off x="500034" y="3714752"/>
            <a:ext cx="8143932" cy="2357454"/>
            <a:chOff x="500034" y="3714752"/>
            <a:chExt cx="8143932" cy="2357454"/>
          </a:xfrm>
        </p:grpSpPr>
        <p:sp>
          <p:nvSpPr>
            <p:cNvPr id="6" name="Título 1"/>
            <p:cNvSpPr txBox="1">
              <a:spLocks/>
            </p:cNvSpPr>
            <p:nvPr/>
          </p:nvSpPr>
          <p:spPr>
            <a:xfrm>
              <a:off x="500034" y="3714752"/>
              <a:ext cx="8143932" cy="107157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just">
                <a:spcBef>
                  <a:spcPct val="0"/>
                </a:spcBef>
              </a:pPr>
              <a:r>
                <a:rPr lang="pt-BR" sz="2800" dirty="0" smtClean="0">
                  <a:solidFill>
                    <a:srgbClr val="FF00FF"/>
                  </a:solidFill>
                </a:rPr>
                <a:t>Como os triângulos </a:t>
              </a:r>
              <a:r>
                <a:rPr lang="pt-BR" sz="2800" b="1" dirty="0" smtClean="0">
                  <a:solidFill>
                    <a:srgbClr val="FFFF00"/>
                  </a:solidFill>
                </a:rPr>
                <a:t>ABO</a:t>
              </a:r>
              <a:r>
                <a:rPr lang="pt-BR" sz="2800" dirty="0" smtClean="0">
                  <a:solidFill>
                    <a:srgbClr val="FF00FF"/>
                  </a:solidFill>
                </a:rPr>
                <a:t> e </a:t>
              </a:r>
              <a:r>
                <a:rPr lang="pt-BR" sz="2800" b="1" dirty="0" err="1" smtClean="0">
                  <a:solidFill>
                    <a:srgbClr val="FFFF00"/>
                  </a:solidFill>
                </a:rPr>
                <a:t>A’B</a:t>
              </a:r>
              <a:r>
                <a:rPr lang="pt-BR" sz="2800" b="1" dirty="0" smtClean="0">
                  <a:solidFill>
                    <a:srgbClr val="FFFF00"/>
                  </a:solidFill>
                </a:rPr>
                <a:t>’O’</a:t>
              </a:r>
              <a:r>
                <a:rPr lang="pt-BR" sz="2800" dirty="0" smtClean="0">
                  <a:solidFill>
                    <a:srgbClr val="FF00FF"/>
                  </a:solidFill>
                </a:rPr>
                <a:t> são semelhantes, pode-ser relacionar as alturas </a:t>
              </a:r>
              <a:r>
                <a:rPr lang="pt-BR" sz="2800" b="1" dirty="0" smtClean="0">
                  <a:solidFill>
                    <a:srgbClr val="FFFF00"/>
                  </a:solidFill>
                </a:rPr>
                <a:t>AB</a:t>
              </a:r>
              <a:r>
                <a:rPr lang="pt-BR" sz="2800" dirty="0" smtClean="0">
                  <a:solidFill>
                    <a:srgbClr val="FF00FF"/>
                  </a:solidFill>
                </a:rPr>
                <a:t> e </a:t>
              </a:r>
              <a:r>
                <a:rPr lang="pt-BR" sz="2800" b="1" dirty="0" err="1" smtClean="0">
                  <a:solidFill>
                    <a:srgbClr val="FFFF00"/>
                  </a:solidFill>
                </a:rPr>
                <a:t>A’B</a:t>
              </a:r>
              <a:r>
                <a:rPr lang="pt-BR" sz="2800" b="1" dirty="0" smtClean="0">
                  <a:solidFill>
                    <a:srgbClr val="FFFF00"/>
                  </a:solidFill>
                </a:rPr>
                <a:t>’</a:t>
              </a:r>
              <a:r>
                <a:rPr lang="pt-BR" sz="2800" dirty="0" smtClean="0">
                  <a:solidFill>
                    <a:srgbClr val="FF00FF"/>
                  </a:solidFill>
                </a:rPr>
                <a:t> do objeto e da</a:t>
              </a:r>
              <a:endParaRPr kumimoji="0" lang="pt-BR" sz="280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ea typeface="+mj-ea"/>
                <a:cs typeface="+mj-cs"/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500034" y="4687211"/>
              <a:ext cx="507206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ct val="0"/>
                </a:spcBef>
              </a:pPr>
              <a:r>
                <a:rPr lang="pt-BR" sz="2800" dirty="0" smtClean="0">
                  <a:solidFill>
                    <a:srgbClr val="FF00FF"/>
                  </a:solidFill>
                </a:rPr>
                <a:t>imagem com as distâncias </a:t>
              </a:r>
              <a:r>
                <a:rPr lang="pt-BR" sz="2800" b="1" dirty="0" smtClean="0">
                  <a:solidFill>
                    <a:srgbClr val="FFFF00"/>
                  </a:solidFill>
                </a:rPr>
                <a:t>p</a:t>
              </a:r>
              <a:r>
                <a:rPr lang="pt-BR" sz="2800" dirty="0" smtClean="0">
                  <a:solidFill>
                    <a:srgbClr val="FF00FF"/>
                  </a:solidFill>
                </a:rPr>
                <a:t> (do objeto à câmara) e </a:t>
              </a:r>
              <a:r>
                <a:rPr lang="pt-BR" sz="2800" b="1" dirty="0" smtClean="0">
                  <a:solidFill>
                    <a:srgbClr val="FFFF00"/>
                  </a:solidFill>
                </a:rPr>
                <a:t>p’</a:t>
              </a:r>
              <a:r>
                <a:rPr lang="pt-BR" sz="2800" dirty="0" smtClean="0">
                  <a:solidFill>
                    <a:srgbClr val="FF00FF"/>
                  </a:solidFill>
                </a:rPr>
                <a:t> (da imagem até a parede do orifício):</a:t>
              </a:r>
              <a:endParaRPr lang="pt-BR" sz="2800" dirty="0">
                <a:solidFill>
                  <a:srgbClr val="FF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28794" y="857232"/>
            <a:ext cx="47366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80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Reflexão</a:t>
            </a:r>
            <a:endParaRPr lang="pt-BR" sz="6600" b="1" cap="none" spc="50" dirty="0">
              <a:ln w="11430">
                <a:solidFill>
                  <a:srgbClr val="000000"/>
                </a:solidFill>
              </a:ln>
              <a:solidFill>
                <a:srgbClr val="FF0000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214446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00B0F0"/>
                </a:solidFill>
                <a:latin typeface="Berlin Sans FB Demi" pitchFamily="34" charset="0"/>
              </a:rPr>
              <a:t>Luz</a:t>
            </a:r>
            <a:r>
              <a:rPr lang="pt-BR" sz="4000" b="1" dirty="0" smtClean="0">
                <a:solidFill>
                  <a:srgbClr val="FFFF00"/>
                </a:solidFill>
              </a:rPr>
              <a:t> → se propaga em linha reta</a:t>
            </a:r>
            <a:endParaRPr lang="pt-BR" sz="4000" b="1" dirty="0">
              <a:solidFill>
                <a:srgbClr val="FFFF00"/>
              </a:solidFill>
            </a:endParaRPr>
          </a:p>
        </p:txBody>
      </p:sp>
      <p:pic>
        <p:nvPicPr>
          <p:cNvPr id="8" name="Imagem 7" descr="raios-lu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214422"/>
            <a:ext cx="2714644" cy="1714512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4143372" y="1714488"/>
            <a:ext cx="2667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B0F0"/>
                </a:solidFill>
              </a:rPr>
              <a:t>raios de luz</a:t>
            </a:r>
            <a:endParaRPr lang="pt-BR" sz="3600" dirty="0">
              <a:solidFill>
                <a:srgbClr val="00B0F0"/>
              </a:solidFill>
            </a:endParaRPr>
          </a:p>
        </p:txBody>
      </p:sp>
      <p:pic>
        <p:nvPicPr>
          <p:cNvPr id="10" name="Imagem 9" descr="pincel-conico-divergent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4357694"/>
            <a:ext cx="2972154" cy="1876429"/>
          </a:xfrm>
          <a:prstGeom prst="rect">
            <a:avLst/>
          </a:prstGeom>
        </p:spPr>
      </p:pic>
      <p:pic>
        <p:nvPicPr>
          <p:cNvPr id="11" name="Imagem 10" descr="raios-convergente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4386269"/>
            <a:ext cx="2571768" cy="1971689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928662" y="3214686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0000"/>
                </a:solidFill>
              </a:rPr>
              <a:t>Feixe de raios divergentes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643438" y="3286124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0000"/>
                </a:solidFill>
              </a:rPr>
              <a:t>Feixe de raios convergentes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00034" y="285728"/>
            <a:ext cx="6572296" cy="1285884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>
                <a:solidFill>
                  <a:srgbClr val="FF0066"/>
                </a:solidFill>
              </a:rPr>
              <a:t>Quando a luz incide sobre a superfície de uma material ela é:</a:t>
            </a:r>
            <a:endParaRPr lang="pt-BR" sz="3200" dirty="0">
              <a:solidFill>
                <a:srgbClr val="FF0066"/>
              </a:solidFill>
            </a:endParaRPr>
          </a:p>
        </p:txBody>
      </p:sp>
      <p:pic>
        <p:nvPicPr>
          <p:cNvPr id="6" name="Imagem 5" descr="sol_desen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-24"/>
            <a:ext cx="1428760" cy="1482675"/>
          </a:xfrm>
          <a:prstGeom prst="rect">
            <a:avLst/>
          </a:prstGeom>
        </p:spPr>
      </p:pic>
      <p:pic>
        <p:nvPicPr>
          <p:cNvPr id="7" name="Imagem 6" descr="carr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857364"/>
            <a:ext cx="1714512" cy="128756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642910" y="1571612"/>
            <a:ext cx="5429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3200" b="1" dirty="0" smtClean="0">
                <a:solidFill>
                  <a:schemeClr val="accent4">
                    <a:lumMod val="75000"/>
                  </a:schemeClr>
                </a:solidFill>
              </a:rPr>
              <a:t> reemitida (sem alteração de </a:t>
            </a:r>
            <a:r>
              <a:rPr lang="pt-BR" sz="3200" b="1" dirty="0" err="1" smtClean="0">
                <a:solidFill>
                  <a:schemeClr val="accent4">
                    <a:lumMod val="75000"/>
                  </a:schemeClr>
                </a:solidFill>
              </a:rPr>
              <a:t>frequência</a:t>
            </a:r>
            <a:r>
              <a:rPr lang="pt-BR" sz="32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pt-BR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42910" y="2780410"/>
            <a:ext cx="5429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3200" b="1" dirty="0" smtClean="0">
                <a:solidFill>
                  <a:schemeClr val="accent4">
                    <a:lumMod val="75000"/>
                  </a:schemeClr>
                </a:solidFill>
              </a:rPr>
              <a:t> absorvida por ele (aquecimento)</a:t>
            </a:r>
            <a:endParaRPr lang="pt-BR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57158" y="4423484"/>
            <a:ext cx="5429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0000"/>
                </a:solidFill>
              </a:rPr>
              <a:t>Luz é refletida  quando ela retorna ao meio de onde veio.</a:t>
            </a:r>
            <a:endParaRPr lang="pt-BR" sz="3200" dirty="0">
              <a:solidFill>
                <a:srgbClr val="00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357950" y="4711495"/>
            <a:ext cx="2143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</a:rPr>
              <a:t>REFLEXÃO</a:t>
            </a:r>
            <a:endParaRPr lang="pt-BR" sz="3600" b="1" dirty="0">
              <a:solidFill>
                <a:srgbClr val="0070C0"/>
              </a:solidFill>
            </a:endParaRPr>
          </a:p>
        </p:txBody>
      </p:sp>
      <p:sp>
        <p:nvSpPr>
          <p:cNvPr id="15" name="Seta para a direita 14"/>
          <p:cNvSpPr/>
          <p:nvPr/>
        </p:nvSpPr>
        <p:spPr>
          <a:xfrm>
            <a:off x="5786446" y="4857760"/>
            <a:ext cx="428628" cy="35719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4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572560" cy="1928826"/>
          </a:xfrm>
        </p:spPr>
        <p:txBody>
          <a:bodyPr>
            <a:noAutofit/>
          </a:bodyPr>
          <a:lstStyle/>
          <a:p>
            <a:pPr algn="l"/>
            <a:r>
              <a:rPr lang="pt-BR" sz="4000" dirty="0" smtClean="0">
                <a:solidFill>
                  <a:srgbClr val="FF0000"/>
                </a:solidFill>
                <a:latin typeface="Berlin Sans FB Demi" pitchFamily="34" charset="0"/>
              </a:rPr>
              <a:t>Primária ou corpo luminoso</a:t>
            </a:r>
            <a:r>
              <a:rPr lang="pt-BR" sz="4000" dirty="0" smtClean="0">
                <a:solidFill>
                  <a:srgbClr val="FF0000"/>
                </a:solidFill>
              </a:rPr>
              <a:t> </a:t>
            </a:r>
            <a:br>
              <a:rPr lang="pt-BR" sz="4000" dirty="0" smtClean="0">
                <a:solidFill>
                  <a:srgbClr val="FF0000"/>
                </a:solidFill>
              </a:rPr>
            </a:br>
            <a:r>
              <a:rPr lang="pt-BR" sz="4000" dirty="0" smtClean="0">
                <a:solidFill>
                  <a:srgbClr val="FF0000"/>
                </a:solidFill>
              </a:rPr>
              <a:t>	</a:t>
            </a:r>
            <a:r>
              <a:rPr lang="pt-BR" sz="4000" b="1" dirty="0" smtClean="0">
                <a:solidFill>
                  <a:schemeClr val="bg2"/>
                </a:solidFill>
              </a:rPr>
              <a:t>emite luz própria (estrela, chama 	de uma vela, metal aquecido, </a:t>
            </a:r>
            <a:r>
              <a:rPr lang="pt-BR" sz="4000" b="1" dirty="0" err="1" smtClean="0">
                <a:solidFill>
                  <a:schemeClr val="bg2"/>
                </a:solidFill>
              </a:rPr>
              <a:t>etc</a:t>
            </a:r>
            <a:r>
              <a:rPr lang="pt-BR" sz="4000" b="1" dirty="0" smtClean="0">
                <a:solidFill>
                  <a:schemeClr val="bg2"/>
                </a:solidFill>
              </a:rPr>
              <a:t>).</a:t>
            </a:r>
            <a:endParaRPr lang="pt-BR" sz="4000" b="1" dirty="0">
              <a:solidFill>
                <a:schemeClr val="bg2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213161" y="71414"/>
            <a:ext cx="4144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Fontes de Luz</a:t>
            </a:r>
            <a:endParaRPr lang="pt-BR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Seta dobrada para cima 6"/>
          <p:cNvSpPr/>
          <p:nvPr/>
        </p:nvSpPr>
        <p:spPr>
          <a:xfrm rot="5400000">
            <a:off x="642910" y="2000240"/>
            <a:ext cx="428628" cy="428628"/>
          </a:xfrm>
          <a:prstGeom prst="bentUpArrow">
            <a:avLst>
              <a:gd name="adj1" fmla="val 39222"/>
              <a:gd name="adj2" fmla="val 26778"/>
              <a:gd name="adj3" fmla="val 3211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9" name="Grupo 8"/>
          <p:cNvGrpSpPr/>
          <p:nvPr/>
        </p:nvGrpSpPr>
        <p:grpSpPr>
          <a:xfrm>
            <a:off x="500034" y="3786190"/>
            <a:ext cx="8229600" cy="1928826"/>
            <a:chOff x="500034" y="3786190"/>
            <a:chExt cx="8229600" cy="1928826"/>
          </a:xfrm>
        </p:grpSpPr>
        <p:sp>
          <p:nvSpPr>
            <p:cNvPr id="6" name="Título 1"/>
            <p:cNvSpPr txBox="1">
              <a:spLocks/>
            </p:cNvSpPr>
            <p:nvPr/>
          </p:nvSpPr>
          <p:spPr>
            <a:xfrm>
              <a:off x="500034" y="3786190"/>
              <a:ext cx="8229600" cy="192882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erlin Sans FB Demi" pitchFamily="34" charset="0"/>
                  <a:ea typeface="+mj-ea"/>
                  <a:cs typeface="+mj-cs"/>
                </a:rPr>
                <a:t>Secundária ou corpo iluminado</a:t>
              </a:r>
              <a:r>
                <a:rPr kumimoji="0" lang="pt-B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	</a:t>
              </a:r>
              <a:r>
                <a:rPr kumimoji="0" lang="pt-BR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reflete</a:t>
              </a:r>
              <a:r>
                <a:rPr kumimoji="0" lang="pt-BR" sz="40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a luz recebida de outros 	corpos.</a:t>
              </a:r>
              <a:endPara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8" name="Seta dobrada para cima 7"/>
            <p:cNvSpPr/>
            <p:nvPr/>
          </p:nvSpPr>
          <p:spPr>
            <a:xfrm rot="5400000">
              <a:off x="857224" y="4572008"/>
              <a:ext cx="428628" cy="428628"/>
            </a:xfrm>
            <a:prstGeom prst="bentUpArrow">
              <a:avLst>
                <a:gd name="adj1" fmla="val 39222"/>
                <a:gd name="adj2" fmla="val 26778"/>
                <a:gd name="adj3" fmla="val 32111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/>
          <p:cNvSpPr txBox="1">
            <a:spLocks/>
          </p:cNvSpPr>
          <p:nvPr/>
        </p:nvSpPr>
        <p:spPr>
          <a:xfrm>
            <a:off x="428596" y="285728"/>
            <a:ext cx="4857784" cy="71438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3600" b="1" dirty="0" smtClean="0">
                <a:solidFill>
                  <a:srgbClr val="FF0066"/>
                </a:solidFill>
                <a:latin typeface="Comic Sans MS" pitchFamily="66" charset="0"/>
              </a:rPr>
              <a:t>Reflexão Especular </a:t>
            </a:r>
          </a:p>
          <a:p>
            <a:pPr lvl="0" algn="ctr">
              <a:spcBef>
                <a:spcPct val="0"/>
              </a:spcBef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5" name="Imagem 4" descr="reflexao-especul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928670"/>
            <a:ext cx="4762527" cy="2143137"/>
          </a:xfrm>
          <a:prstGeom prst="rect">
            <a:avLst/>
          </a:prstGeom>
        </p:spPr>
      </p:pic>
      <p:sp>
        <p:nvSpPr>
          <p:cNvPr id="6" name="Título 4"/>
          <p:cNvSpPr txBox="1">
            <a:spLocks/>
          </p:cNvSpPr>
          <p:nvPr/>
        </p:nvSpPr>
        <p:spPr>
          <a:xfrm>
            <a:off x="214282" y="3143248"/>
            <a:ext cx="4857784" cy="71438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3600" b="1" dirty="0" smtClean="0">
                <a:solidFill>
                  <a:srgbClr val="FF0066"/>
                </a:solidFill>
                <a:latin typeface="Comic Sans MS" pitchFamily="66" charset="0"/>
              </a:rPr>
              <a:t>Reflexão Difusa </a:t>
            </a:r>
          </a:p>
          <a:p>
            <a:pPr lvl="0" algn="ctr">
              <a:spcBef>
                <a:spcPct val="0"/>
              </a:spcBef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8" name="Imagem 7" descr="Reflexao-difus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3786190"/>
            <a:ext cx="4857784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rco 22"/>
          <p:cNvSpPr/>
          <p:nvPr/>
        </p:nvSpPr>
        <p:spPr>
          <a:xfrm>
            <a:off x="3929058" y="3857628"/>
            <a:ext cx="1071570" cy="428628"/>
          </a:xfrm>
          <a:prstGeom prst="arc">
            <a:avLst>
              <a:gd name="adj1" fmla="val 11786433"/>
              <a:gd name="adj2" fmla="val 20789984"/>
            </a:avLst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Pergaminho horizontal 3"/>
          <p:cNvSpPr/>
          <p:nvPr/>
        </p:nvSpPr>
        <p:spPr>
          <a:xfrm>
            <a:off x="928662" y="71414"/>
            <a:ext cx="7000924" cy="1285884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5400" dirty="0" smtClean="0">
                <a:latin typeface="Monotype Corsiva" pitchFamily="66" charset="0"/>
              </a:rPr>
              <a:t>Leis da Reflexão</a:t>
            </a:r>
            <a:endParaRPr lang="pt-BR" sz="5400" dirty="0">
              <a:latin typeface="Monotype Corsiva" pitchFamily="66" charset="0"/>
            </a:endParaRPr>
          </a:p>
        </p:txBody>
      </p:sp>
      <p:sp>
        <p:nvSpPr>
          <p:cNvPr id="7" name="Arredondar Retângulo no Mesmo Canto Lateral 6"/>
          <p:cNvSpPr/>
          <p:nvPr/>
        </p:nvSpPr>
        <p:spPr>
          <a:xfrm>
            <a:off x="1071538" y="4500570"/>
            <a:ext cx="6929486" cy="285752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 rot="5400000">
            <a:off x="3106727" y="3178967"/>
            <a:ext cx="2643206" cy="1588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rot="16200000" flipH="1">
            <a:off x="2357422" y="2428868"/>
            <a:ext cx="2357454" cy="1785950"/>
          </a:xfrm>
          <a:prstGeom prst="line">
            <a:avLst/>
          </a:prstGeom>
          <a:ln w="66675">
            <a:solidFill>
              <a:srgbClr val="FFFF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rot="5400000" flipH="1" flipV="1">
            <a:off x="4321968" y="2321712"/>
            <a:ext cx="2286015" cy="2071701"/>
          </a:xfrm>
          <a:prstGeom prst="line">
            <a:avLst/>
          </a:prstGeom>
          <a:ln w="66675">
            <a:solidFill>
              <a:srgbClr val="FFFF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5786446" y="2500306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C000"/>
                </a:solidFill>
              </a:rPr>
              <a:t>Raio refletido</a:t>
            </a:r>
            <a:endParaRPr lang="pt-BR" sz="2400" b="1" dirty="0">
              <a:solidFill>
                <a:srgbClr val="FFC000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500166" y="2285992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C000"/>
                </a:solidFill>
              </a:rPr>
              <a:t>Raio incidente</a:t>
            </a:r>
            <a:endParaRPr lang="pt-BR" sz="2400" b="1" dirty="0">
              <a:solidFill>
                <a:srgbClr val="FFC000"/>
              </a:solidFill>
            </a:endParaRPr>
          </a:p>
        </p:txBody>
      </p:sp>
      <p:graphicFrame>
        <p:nvGraphicFramePr>
          <p:cNvPr id="28" name="Objeto 27"/>
          <p:cNvGraphicFramePr>
            <a:graphicFrameLocks noChangeAspect="1"/>
          </p:cNvGraphicFramePr>
          <p:nvPr/>
        </p:nvGraphicFramePr>
        <p:xfrm>
          <a:off x="4586288" y="3346450"/>
          <a:ext cx="485778" cy="439740"/>
        </p:xfrm>
        <a:graphic>
          <a:graphicData uri="http://schemas.openxmlformats.org/presentationml/2006/ole">
            <p:oleObj spid="_x0000_s7169" name="Equação" r:id="rId3" imgW="114120" imgH="164880" progId="Equation.3">
              <p:embed/>
            </p:oleObj>
          </a:graphicData>
        </a:graphic>
      </p:graphicFrame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925886" y="3211515"/>
          <a:ext cx="431800" cy="574675"/>
        </p:xfrm>
        <a:graphic>
          <a:graphicData uri="http://schemas.openxmlformats.org/presentationml/2006/ole">
            <p:oleObj spid="_x0000_s7170" name="Equação" r:id="rId4" imgW="101520" imgH="215640" progId="Equation.3">
              <p:embed/>
            </p:oleObj>
          </a:graphicData>
        </a:graphic>
      </p:graphicFrame>
      <p:sp>
        <p:nvSpPr>
          <p:cNvPr id="29" name="CaixaDeTexto 28"/>
          <p:cNvSpPr txBox="1"/>
          <p:nvPr/>
        </p:nvSpPr>
        <p:spPr>
          <a:xfrm>
            <a:off x="4143372" y="1500174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N</a:t>
            </a:r>
            <a:endParaRPr lang="pt-B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3571868" y="5143512"/>
          <a:ext cx="1771646" cy="725493"/>
        </p:xfrm>
        <a:graphic>
          <a:graphicData uri="http://schemas.openxmlformats.org/presentationml/2006/ole">
            <p:oleObj spid="_x0000_s7172" name="Equação" r:id="rId5" imgW="330120" imgH="215640" progId="Equation.3">
              <p:embed/>
            </p:oleObj>
          </a:graphicData>
        </a:graphic>
      </p:graphicFrame>
      <p:sp>
        <p:nvSpPr>
          <p:cNvPr id="31" name="Arco 30"/>
          <p:cNvSpPr/>
          <p:nvPr/>
        </p:nvSpPr>
        <p:spPr>
          <a:xfrm>
            <a:off x="4000496" y="3857628"/>
            <a:ext cx="1071570" cy="428628"/>
          </a:xfrm>
          <a:prstGeom prst="arc">
            <a:avLst>
              <a:gd name="adj1" fmla="val 11400787"/>
              <a:gd name="adj2" fmla="val 15074092"/>
            </a:avLst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9" grpId="0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57158" y="928670"/>
            <a:ext cx="8501122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FFFF00"/>
                </a:solidFill>
                <a:latin typeface="Cooper Black" pitchFamily="18" charset="0"/>
              </a:rPr>
              <a:t>1ª Lei </a:t>
            </a:r>
            <a:r>
              <a:rPr lang="pt-BR" sz="3600" b="1" dirty="0" smtClean="0">
                <a:solidFill>
                  <a:srgbClr val="FFFF00"/>
                </a:solidFill>
              </a:rPr>
              <a:t>→ </a:t>
            </a:r>
            <a:r>
              <a:rPr lang="pt-BR" sz="3600" b="1" dirty="0" smtClean="0">
                <a:solidFill>
                  <a:srgbClr val="FF0000"/>
                </a:solidFill>
              </a:rPr>
              <a:t>o raio incidente, a normal à superfície refletora no ponto de incidência e o raio refletido estão no mesmo plano.</a:t>
            </a:r>
            <a:endParaRPr lang="pt-BR" sz="3600" b="1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7158" y="3500438"/>
            <a:ext cx="8501122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FFFF00"/>
                </a:solidFill>
                <a:latin typeface="Cooper Black" pitchFamily="18" charset="0"/>
              </a:rPr>
              <a:t>2ª Lei </a:t>
            </a:r>
            <a:r>
              <a:rPr lang="pt-BR" sz="3600" b="1" dirty="0" smtClean="0">
                <a:solidFill>
                  <a:srgbClr val="FFFF00"/>
                </a:solidFill>
              </a:rPr>
              <a:t>→ </a:t>
            </a:r>
            <a:r>
              <a:rPr lang="pt-BR" sz="3600" b="1" dirty="0" smtClean="0">
                <a:solidFill>
                  <a:srgbClr val="FF0000"/>
                </a:solidFill>
              </a:rPr>
              <a:t>o ângulo de incidência é igual ao ângulo de reflexão.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42910" y="3081409"/>
            <a:ext cx="7929618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3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pt-BR" sz="3200" b="1" dirty="0" smtClean="0">
                <a:solidFill>
                  <a:schemeClr val="bg2">
                    <a:lumMod val="25000"/>
                  </a:schemeClr>
                </a:solidFill>
              </a:rPr>
              <a:t>“Entre todas as possíveis trajetórias que vão de um determinado ponto até outro qualquer, a luz escolhe o caminho que requer o </a:t>
            </a:r>
            <a:r>
              <a:rPr lang="pt-BR" sz="3200" b="1" i="1" dirty="0" smtClean="0">
                <a:solidFill>
                  <a:schemeClr val="bg2">
                    <a:lumMod val="25000"/>
                  </a:schemeClr>
                </a:solidFill>
              </a:rPr>
              <a:t>mínimo tempo</a:t>
            </a:r>
            <a:r>
              <a:rPr lang="pt-BR" sz="3200" b="1" dirty="0" smtClean="0">
                <a:solidFill>
                  <a:schemeClr val="bg2">
                    <a:lumMod val="25000"/>
                  </a:schemeClr>
                </a:solidFill>
              </a:rPr>
              <a:t>.”</a:t>
            </a:r>
          </a:p>
          <a:p>
            <a:pPr algn="ctr"/>
            <a:endParaRPr lang="pt-B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5720" y="428604"/>
            <a:ext cx="850112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B0F0"/>
                </a:solidFill>
                <a:latin typeface="Calibri" pitchFamily="34" charset="0"/>
              </a:rPr>
              <a:t>Há uma </a:t>
            </a:r>
            <a:r>
              <a:rPr lang="pt-BR" sz="3600" b="1" dirty="0" err="1" smtClean="0">
                <a:solidFill>
                  <a:srgbClr val="00B0F0"/>
                </a:solidFill>
                <a:latin typeface="Calibri" pitchFamily="34" charset="0"/>
              </a:rPr>
              <a:t>ideia</a:t>
            </a:r>
            <a:r>
              <a:rPr lang="pt-BR" sz="3600" b="1" dirty="0" smtClean="0">
                <a:solidFill>
                  <a:srgbClr val="00B0F0"/>
                </a:solidFill>
                <a:latin typeface="Calibri" pitchFamily="34" charset="0"/>
              </a:rPr>
              <a:t> subjacente a essa situação:</a:t>
            </a:r>
            <a:endParaRPr lang="pt-BR" sz="36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85720" y="1643050"/>
            <a:ext cx="8501122" cy="1138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i="1" dirty="0" smtClean="0">
                <a:solidFill>
                  <a:srgbClr val="FF00FF"/>
                </a:solidFill>
              </a:rPr>
              <a:t> </a:t>
            </a:r>
            <a:r>
              <a:rPr lang="pt-BR" sz="3600" b="1" i="1" dirty="0" smtClean="0">
                <a:solidFill>
                  <a:srgbClr val="FF00FF"/>
                </a:solidFill>
              </a:rPr>
              <a:t>Princípio de </a:t>
            </a:r>
            <a:r>
              <a:rPr lang="pt-BR" sz="3600" b="1" i="1" dirty="0" err="1" smtClean="0">
                <a:solidFill>
                  <a:srgbClr val="FF00FF"/>
                </a:solidFill>
              </a:rPr>
              <a:t>Fermat</a:t>
            </a:r>
            <a:r>
              <a:rPr lang="pt-BR" sz="3600" b="1" i="1" dirty="0" smtClean="0">
                <a:solidFill>
                  <a:srgbClr val="FF00FF"/>
                </a:solidFill>
              </a:rPr>
              <a:t> do mínimo tempo</a:t>
            </a:r>
          </a:p>
          <a:p>
            <a:pPr algn="r"/>
            <a:r>
              <a:rPr lang="pt-BR" sz="3200" dirty="0" smtClean="0">
                <a:solidFill>
                  <a:srgbClr val="FF00FF"/>
                </a:solidFill>
              </a:rPr>
              <a:t>Pierre </a:t>
            </a:r>
            <a:r>
              <a:rPr lang="pt-BR" sz="3200" dirty="0" err="1" smtClean="0">
                <a:solidFill>
                  <a:srgbClr val="FF00FF"/>
                </a:solidFill>
              </a:rPr>
              <a:t>Fermat</a:t>
            </a:r>
            <a:r>
              <a:rPr lang="pt-BR" sz="3200" dirty="0" smtClean="0">
                <a:solidFill>
                  <a:srgbClr val="FF00FF"/>
                </a:solidFill>
              </a:rPr>
              <a:t> (1650)</a:t>
            </a:r>
            <a:endParaRPr lang="pt-BR" sz="32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714348" y="214290"/>
            <a:ext cx="3000396" cy="2143140"/>
            <a:chOff x="714348" y="214290"/>
            <a:chExt cx="3000396" cy="2143140"/>
          </a:xfrm>
        </p:grpSpPr>
        <p:sp>
          <p:nvSpPr>
            <p:cNvPr id="5" name="Arredondar Retângulo no Mesmo Canto Lateral 4"/>
            <p:cNvSpPr/>
            <p:nvPr/>
          </p:nvSpPr>
          <p:spPr>
            <a:xfrm>
              <a:off x="928662" y="2000240"/>
              <a:ext cx="2643206" cy="357190"/>
            </a:xfrm>
            <a:prstGeom prst="round2Same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2000" b="1" dirty="0" smtClean="0"/>
                <a:t>Espelho</a:t>
              </a:r>
              <a:endParaRPr lang="pt-BR" sz="2000" b="1" dirty="0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714348" y="857232"/>
              <a:ext cx="9286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dirty="0" smtClean="0">
                  <a:solidFill>
                    <a:srgbClr val="FFFF00"/>
                  </a:solidFill>
                </a:rPr>
                <a:t>A </a:t>
              </a:r>
              <a:r>
                <a:rPr lang="pt-BR" sz="4400" b="1" dirty="0" smtClean="0">
                  <a:solidFill>
                    <a:srgbClr val="FFFF00"/>
                  </a:solidFill>
                </a:rPr>
                <a:t>.</a:t>
              </a:r>
              <a:endParaRPr lang="pt-BR" sz="3600" b="1" dirty="0">
                <a:solidFill>
                  <a:srgbClr val="FFFF00"/>
                </a:solidFill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2928926" y="214290"/>
              <a:ext cx="7858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400" b="1" dirty="0" smtClean="0">
                  <a:solidFill>
                    <a:srgbClr val="FFFF00"/>
                  </a:solidFill>
                </a:rPr>
                <a:t>.</a:t>
              </a:r>
              <a:r>
                <a:rPr lang="pt-BR" sz="3600" dirty="0" smtClean="0">
                  <a:solidFill>
                    <a:srgbClr val="FFFF00"/>
                  </a:solidFill>
                </a:rPr>
                <a:t> B</a:t>
              </a:r>
              <a:endParaRPr lang="pt-BR" sz="36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857224" y="3071810"/>
            <a:ext cx="3000396" cy="2143140"/>
            <a:chOff x="857224" y="2928934"/>
            <a:chExt cx="3000396" cy="2143140"/>
          </a:xfrm>
        </p:grpSpPr>
        <p:grpSp>
          <p:nvGrpSpPr>
            <p:cNvPr id="9" name="Grupo 8"/>
            <p:cNvGrpSpPr/>
            <p:nvPr/>
          </p:nvGrpSpPr>
          <p:grpSpPr>
            <a:xfrm>
              <a:off x="857224" y="2928934"/>
              <a:ext cx="3000396" cy="2143140"/>
              <a:chOff x="714348" y="214290"/>
              <a:chExt cx="3000396" cy="2143140"/>
            </a:xfrm>
          </p:grpSpPr>
          <p:sp>
            <p:nvSpPr>
              <p:cNvPr id="10" name="Arredondar Retângulo no Mesmo Canto Lateral 9"/>
              <p:cNvSpPr/>
              <p:nvPr/>
            </p:nvSpPr>
            <p:spPr>
              <a:xfrm>
                <a:off x="928662" y="2000240"/>
                <a:ext cx="2643206" cy="357190"/>
              </a:xfrm>
              <a:prstGeom prst="round2Same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sz="2000" b="1" dirty="0" smtClean="0"/>
                  <a:t>Espelho</a:t>
                </a:r>
                <a:endParaRPr lang="pt-BR" sz="2000" b="1" dirty="0"/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714348" y="857232"/>
                <a:ext cx="92869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600" dirty="0" smtClean="0">
                    <a:solidFill>
                      <a:srgbClr val="FFFF00"/>
                    </a:solidFill>
                  </a:rPr>
                  <a:t>A </a:t>
                </a:r>
                <a:r>
                  <a:rPr lang="pt-BR" sz="4400" b="1" dirty="0" smtClean="0">
                    <a:solidFill>
                      <a:srgbClr val="FFFF00"/>
                    </a:solidFill>
                  </a:rPr>
                  <a:t>.</a:t>
                </a:r>
                <a:endParaRPr lang="pt-BR" sz="36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2928926" y="214290"/>
                <a:ext cx="78581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400" b="1" dirty="0" smtClean="0">
                    <a:solidFill>
                      <a:srgbClr val="FFFF00"/>
                    </a:solidFill>
                  </a:rPr>
                  <a:t>.</a:t>
                </a:r>
                <a:r>
                  <a:rPr lang="pt-BR" sz="3600" dirty="0" smtClean="0">
                    <a:solidFill>
                      <a:srgbClr val="FFFF00"/>
                    </a:solidFill>
                  </a:rPr>
                  <a:t> B</a:t>
                </a:r>
                <a:endParaRPr lang="pt-BR" sz="3600" dirty="0">
                  <a:solidFill>
                    <a:srgbClr val="FFFF00"/>
                  </a:solidFill>
                </a:endParaRPr>
              </a:p>
            </p:txBody>
          </p:sp>
        </p:grpSp>
        <p:cxnSp>
          <p:nvCxnSpPr>
            <p:cNvPr id="16" name="Conector de seta reta 15"/>
            <p:cNvCxnSpPr/>
            <p:nvPr/>
          </p:nvCxnSpPr>
          <p:spPr>
            <a:xfrm rot="5400000">
              <a:off x="1071538" y="4429132"/>
              <a:ext cx="571504" cy="1588"/>
            </a:xfrm>
            <a:prstGeom prst="straightConnector1">
              <a:avLst/>
            </a:prstGeom>
            <a:ln w="4762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e seta reta 16"/>
            <p:cNvCxnSpPr/>
            <p:nvPr/>
          </p:nvCxnSpPr>
          <p:spPr>
            <a:xfrm flipV="1">
              <a:off x="1357290" y="3429000"/>
              <a:ext cx="1857388" cy="1285884"/>
            </a:xfrm>
            <a:prstGeom prst="straightConnector1">
              <a:avLst/>
            </a:prstGeom>
            <a:ln w="4762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16200000" flipH="1">
              <a:off x="1285852" y="4214818"/>
              <a:ext cx="571504" cy="428628"/>
            </a:xfrm>
            <a:prstGeom prst="line">
              <a:avLst/>
            </a:prstGeom>
            <a:ln w="44450">
              <a:solidFill>
                <a:srgbClr val="66FF3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 rot="10800000" flipV="1">
              <a:off x="1785918" y="3429000"/>
              <a:ext cx="1428760" cy="1285884"/>
            </a:xfrm>
            <a:prstGeom prst="line">
              <a:avLst/>
            </a:prstGeom>
            <a:ln w="44450">
              <a:solidFill>
                <a:srgbClr val="66FF3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o 44"/>
          <p:cNvGrpSpPr/>
          <p:nvPr/>
        </p:nvGrpSpPr>
        <p:grpSpPr>
          <a:xfrm>
            <a:off x="5214942" y="642918"/>
            <a:ext cx="3000396" cy="3714776"/>
            <a:chOff x="4929190" y="1714488"/>
            <a:chExt cx="3000396" cy="3714776"/>
          </a:xfrm>
        </p:grpSpPr>
        <p:grpSp>
          <p:nvGrpSpPr>
            <p:cNvPr id="25" name="Grupo 24"/>
            <p:cNvGrpSpPr/>
            <p:nvPr/>
          </p:nvGrpSpPr>
          <p:grpSpPr>
            <a:xfrm>
              <a:off x="4929190" y="1714488"/>
              <a:ext cx="3000396" cy="2143140"/>
              <a:chOff x="714348" y="214290"/>
              <a:chExt cx="3000396" cy="2143140"/>
            </a:xfrm>
          </p:grpSpPr>
          <p:sp>
            <p:nvSpPr>
              <p:cNvPr id="26" name="Arredondar Retângulo no Mesmo Canto Lateral 25"/>
              <p:cNvSpPr/>
              <p:nvPr/>
            </p:nvSpPr>
            <p:spPr>
              <a:xfrm>
                <a:off x="928662" y="2000240"/>
                <a:ext cx="2643206" cy="357190"/>
              </a:xfrm>
              <a:prstGeom prst="round2Same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sz="2000" b="1" dirty="0" smtClean="0"/>
                  <a:t>Espelho</a:t>
                </a:r>
                <a:endParaRPr lang="pt-BR" sz="2000" b="1" dirty="0"/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714348" y="857232"/>
                <a:ext cx="92869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600" dirty="0" smtClean="0">
                    <a:solidFill>
                      <a:srgbClr val="FFFF00"/>
                    </a:solidFill>
                  </a:rPr>
                  <a:t>A </a:t>
                </a:r>
                <a:r>
                  <a:rPr lang="pt-BR" sz="4400" b="1" dirty="0" smtClean="0">
                    <a:solidFill>
                      <a:srgbClr val="FFFF00"/>
                    </a:solidFill>
                  </a:rPr>
                  <a:t>.</a:t>
                </a:r>
                <a:endParaRPr lang="pt-BR" sz="36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8" name="CaixaDeTexto 27"/>
              <p:cNvSpPr txBox="1"/>
              <p:nvPr/>
            </p:nvSpPr>
            <p:spPr>
              <a:xfrm>
                <a:off x="2928926" y="214290"/>
                <a:ext cx="78581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400" b="1" dirty="0" smtClean="0">
                    <a:solidFill>
                      <a:srgbClr val="FFFF00"/>
                    </a:solidFill>
                  </a:rPr>
                  <a:t>.</a:t>
                </a:r>
                <a:r>
                  <a:rPr lang="pt-BR" sz="3600" dirty="0" smtClean="0">
                    <a:solidFill>
                      <a:srgbClr val="FFFF00"/>
                    </a:solidFill>
                  </a:rPr>
                  <a:t> B</a:t>
                </a:r>
                <a:endParaRPr lang="pt-BR" sz="36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44" name="Grupo 43"/>
            <p:cNvGrpSpPr/>
            <p:nvPr/>
          </p:nvGrpSpPr>
          <p:grpSpPr>
            <a:xfrm>
              <a:off x="5357818" y="2230931"/>
              <a:ext cx="2571768" cy="3198333"/>
              <a:chOff x="5357818" y="2285992"/>
              <a:chExt cx="2571768" cy="3198333"/>
            </a:xfrm>
          </p:grpSpPr>
          <p:cxnSp>
            <p:nvCxnSpPr>
              <p:cNvPr id="29" name="Conector de seta reta 28"/>
              <p:cNvCxnSpPr/>
              <p:nvPr/>
            </p:nvCxnSpPr>
            <p:spPr>
              <a:xfrm rot="16200000" flipH="1">
                <a:off x="5357818" y="3000372"/>
                <a:ext cx="2000264" cy="1857388"/>
              </a:xfrm>
              <a:prstGeom prst="straightConnector1">
                <a:avLst/>
              </a:prstGeom>
              <a:ln w="47625">
                <a:solidFill>
                  <a:srgbClr val="00B0F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2"/>
              <p:cNvCxnSpPr/>
              <p:nvPr/>
            </p:nvCxnSpPr>
            <p:spPr>
              <a:xfrm rot="5400000">
                <a:off x="6620644" y="2951992"/>
                <a:ext cx="1332000" cy="1588"/>
              </a:xfrm>
              <a:prstGeom prst="line">
                <a:avLst/>
              </a:prstGeom>
              <a:ln w="28575">
                <a:solidFill>
                  <a:srgbClr val="66FF33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33"/>
              <p:cNvCxnSpPr/>
              <p:nvPr/>
            </p:nvCxnSpPr>
            <p:spPr>
              <a:xfrm rot="5400000">
                <a:off x="6621438" y="4237082"/>
                <a:ext cx="1332000" cy="1588"/>
              </a:xfrm>
              <a:prstGeom prst="line">
                <a:avLst/>
              </a:prstGeom>
              <a:ln w="28575">
                <a:solidFill>
                  <a:srgbClr val="66FF33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de seta reta 35"/>
              <p:cNvCxnSpPr/>
              <p:nvPr/>
            </p:nvCxnSpPr>
            <p:spPr>
              <a:xfrm rot="16200000" flipH="1">
                <a:off x="5393537" y="2964653"/>
                <a:ext cx="642942" cy="571504"/>
              </a:xfrm>
              <a:prstGeom prst="straightConnector1">
                <a:avLst/>
              </a:prstGeom>
              <a:ln w="47625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de seta reta 38"/>
              <p:cNvCxnSpPr/>
              <p:nvPr/>
            </p:nvCxnSpPr>
            <p:spPr>
              <a:xfrm flipV="1">
                <a:off x="6000760" y="2285992"/>
                <a:ext cx="1285884" cy="1214446"/>
              </a:xfrm>
              <a:prstGeom prst="straightConnector1">
                <a:avLst/>
              </a:prstGeom>
              <a:ln w="47625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CaixaDeTexto 41"/>
              <p:cNvSpPr txBox="1"/>
              <p:nvPr/>
            </p:nvSpPr>
            <p:spPr>
              <a:xfrm>
                <a:off x="6858016" y="4714884"/>
                <a:ext cx="107157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400" b="1" dirty="0" smtClean="0">
                    <a:solidFill>
                      <a:srgbClr val="FFFF00"/>
                    </a:solidFill>
                  </a:rPr>
                  <a:t>.</a:t>
                </a:r>
                <a:r>
                  <a:rPr lang="pt-BR" sz="3600" dirty="0" smtClean="0">
                    <a:solidFill>
                      <a:srgbClr val="FFFF00"/>
                    </a:solidFill>
                  </a:rPr>
                  <a:t> B’</a:t>
                </a:r>
                <a:endParaRPr lang="pt-BR" sz="36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3" name="CaixaDeTexto 42"/>
              <p:cNvSpPr txBox="1"/>
              <p:nvPr/>
            </p:nvSpPr>
            <p:spPr>
              <a:xfrm>
                <a:off x="5357818" y="3357562"/>
                <a:ext cx="107157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400" b="1" dirty="0" smtClean="0">
                    <a:solidFill>
                      <a:srgbClr val="FFFF00"/>
                    </a:solidFill>
                  </a:rPr>
                  <a:t>.</a:t>
                </a:r>
                <a:r>
                  <a:rPr lang="pt-BR" sz="3600" dirty="0" smtClean="0">
                    <a:solidFill>
                      <a:srgbClr val="FFFF00"/>
                    </a:solidFill>
                  </a:rPr>
                  <a:t> C</a:t>
                </a:r>
                <a:endParaRPr lang="pt-BR" sz="3600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47" name="CaixaDeTexto 46"/>
          <p:cNvSpPr txBox="1"/>
          <p:nvPr/>
        </p:nvSpPr>
        <p:spPr>
          <a:xfrm>
            <a:off x="4000528" y="4286256"/>
            <a:ext cx="52149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00FF"/>
                </a:solidFill>
              </a:rPr>
              <a:t>Distância CB = CB’</a:t>
            </a:r>
          </a:p>
          <a:p>
            <a:r>
              <a:rPr lang="pt-BR" sz="2800" dirty="0" smtClean="0">
                <a:solidFill>
                  <a:srgbClr val="FF00FF"/>
                </a:solidFill>
              </a:rPr>
              <a:t>Caminho de A até B “ricocheteando”em C, é o mesmo que de A até B’, passando por C.</a:t>
            </a:r>
            <a:endParaRPr lang="pt-BR" sz="28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28596" y="928670"/>
            <a:ext cx="8072494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</a:rPr>
              <a:t>Superfície lisa e plana, que reflete especularmente a luz.</a:t>
            </a:r>
            <a:endParaRPr lang="pt-BR" sz="3200" b="1" dirty="0">
              <a:solidFill>
                <a:srgbClr val="FFC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428728" y="214290"/>
            <a:ext cx="5567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5400" b="1" i="1" cap="all" spc="0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Espelhos Planos</a:t>
            </a:r>
            <a:endParaRPr lang="pt-BR" sz="5400" b="1" i="1" cap="all" spc="0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Imagem 6" descr="vela.jpg"/>
          <p:cNvPicPr>
            <a:picLocks noChangeAspect="1"/>
          </p:cNvPicPr>
          <p:nvPr/>
        </p:nvPicPr>
        <p:blipFill>
          <a:blip r:embed="rId2" cstate="print">
            <a:lum contrast="39000"/>
          </a:blip>
          <a:stretch>
            <a:fillRect/>
          </a:stretch>
        </p:blipFill>
        <p:spPr>
          <a:xfrm>
            <a:off x="2071670" y="3714752"/>
            <a:ext cx="857256" cy="81860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071538" y="3786190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66FFFF"/>
                </a:solidFill>
              </a:rPr>
              <a:t>Objeto</a:t>
            </a:r>
            <a:endParaRPr lang="pt-BR" sz="2400" b="1" dirty="0">
              <a:solidFill>
                <a:srgbClr val="66FFFF"/>
              </a:solidFill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643174" y="3857628"/>
            <a:ext cx="1857388" cy="1588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 descr="vela.jpg"/>
          <p:cNvPicPr>
            <a:picLocks noChangeAspect="1"/>
          </p:cNvPicPr>
          <p:nvPr/>
        </p:nvPicPr>
        <p:blipFill>
          <a:blip r:embed="rId2" cstate="print">
            <a:lum bright="-14000" contrast="-43000"/>
          </a:blip>
          <a:stretch>
            <a:fillRect/>
          </a:stretch>
        </p:blipFill>
        <p:spPr>
          <a:xfrm>
            <a:off x="5786446" y="3714752"/>
            <a:ext cx="857256" cy="818600"/>
          </a:xfrm>
          <a:prstGeom prst="rect">
            <a:avLst/>
          </a:prstGeom>
        </p:spPr>
      </p:pic>
      <p:cxnSp>
        <p:nvCxnSpPr>
          <p:cNvPr id="19" name="Conector reto 18"/>
          <p:cNvCxnSpPr/>
          <p:nvPr/>
        </p:nvCxnSpPr>
        <p:spPr>
          <a:xfrm>
            <a:off x="4572000" y="3857628"/>
            <a:ext cx="1357322" cy="1588"/>
          </a:xfrm>
          <a:prstGeom prst="line">
            <a:avLst/>
          </a:prstGeom>
          <a:ln w="3492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2643174" y="3429000"/>
            <a:ext cx="1785950" cy="428628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2643174" y="3857628"/>
            <a:ext cx="1857388" cy="500066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2786050" y="2857496"/>
            <a:ext cx="1643074" cy="571504"/>
          </a:xfrm>
          <a:prstGeom prst="line">
            <a:avLst/>
          </a:prstGeom>
          <a:ln w="34925">
            <a:solidFill>
              <a:srgbClr val="FFFF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2643174" y="3857628"/>
            <a:ext cx="1785950" cy="1143008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2786050" y="5000636"/>
            <a:ext cx="1643074" cy="928694"/>
          </a:xfrm>
          <a:prstGeom prst="line">
            <a:avLst/>
          </a:prstGeom>
          <a:ln w="34925">
            <a:solidFill>
              <a:srgbClr val="FFFF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2786050" y="4357694"/>
            <a:ext cx="1714512" cy="500066"/>
          </a:xfrm>
          <a:prstGeom prst="line">
            <a:avLst/>
          </a:prstGeom>
          <a:ln w="34925">
            <a:solidFill>
              <a:srgbClr val="FFFF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4429124" y="3429000"/>
            <a:ext cx="1714512" cy="428628"/>
          </a:xfrm>
          <a:prstGeom prst="line">
            <a:avLst/>
          </a:prstGeom>
          <a:ln w="34925">
            <a:solidFill>
              <a:srgbClr val="FFFF00"/>
            </a:solidFill>
            <a:prstDash val="sys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4429124" y="3857628"/>
            <a:ext cx="1714512" cy="500066"/>
          </a:xfrm>
          <a:prstGeom prst="line">
            <a:avLst/>
          </a:prstGeom>
          <a:ln w="34925">
            <a:solidFill>
              <a:srgbClr val="FFFF00"/>
            </a:solidFill>
            <a:prstDash val="sys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4429124" y="3929066"/>
            <a:ext cx="1714512" cy="1071570"/>
          </a:xfrm>
          <a:prstGeom prst="line">
            <a:avLst/>
          </a:prstGeom>
          <a:ln w="34925">
            <a:solidFill>
              <a:srgbClr val="FFFF00"/>
            </a:solidFill>
            <a:prstDash val="sys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/>
          <p:cNvSpPr txBox="1"/>
          <p:nvPr/>
        </p:nvSpPr>
        <p:spPr>
          <a:xfrm>
            <a:off x="6715140" y="3500438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66FFFF"/>
                </a:solidFill>
              </a:rPr>
              <a:t>Imagem</a:t>
            </a:r>
            <a:endParaRPr lang="pt-BR" sz="2400" b="1" dirty="0">
              <a:solidFill>
                <a:srgbClr val="66FFFF"/>
              </a:solidFill>
            </a:endParaRPr>
          </a:p>
        </p:txBody>
      </p:sp>
      <p:grpSp>
        <p:nvGrpSpPr>
          <p:cNvPr id="54" name="Grupo 53"/>
          <p:cNvGrpSpPr/>
          <p:nvPr/>
        </p:nvGrpSpPr>
        <p:grpSpPr>
          <a:xfrm>
            <a:off x="3929058" y="2324393"/>
            <a:ext cx="1285884" cy="3319979"/>
            <a:chOff x="3929058" y="2324393"/>
            <a:chExt cx="1285884" cy="3319979"/>
          </a:xfrm>
        </p:grpSpPr>
        <p:cxnSp>
          <p:nvCxnSpPr>
            <p:cNvPr id="9" name="Conector reto 8"/>
            <p:cNvCxnSpPr/>
            <p:nvPr/>
          </p:nvCxnSpPr>
          <p:spPr>
            <a:xfrm rot="5400000">
              <a:off x="3035289" y="4179099"/>
              <a:ext cx="2929752" cy="794"/>
            </a:xfrm>
            <a:prstGeom prst="line">
              <a:avLst/>
            </a:prstGeom>
            <a:ln w="101600" cmpd="tri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CaixaDeTexto 51"/>
            <p:cNvSpPr txBox="1"/>
            <p:nvPr/>
          </p:nvSpPr>
          <p:spPr>
            <a:xfrm>
              <a:off x="3929058" y="2324393"/>
              <a:ext cx="12858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 smtClean="0">
                  <a:solidFill>
                    <a:srgbClr val="66FFFF"/>
                  </a:solidFill>
                </a:rPr>
                <a:t>Espelho</a:t>
              </a:r>
              <a:endParaRPr lang="pt-BR" sz="2400" b="1" dirty="0">
                <a:solidFill>
                  <a:srgbClr val="66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85720" y="214290"/>
            <a:ext cx="48577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pt-BR" sz="3600" b="1" i="1" cap="all" spc="0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Espelhos Planos</a:t>
            </a:r>
            <a:endParaRPr lang="pt-BR" sz="3600" b="1" i="1" cap="all" spc="0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3500430" y="285728"/>
            <a:ext cx="4714908" cy="2071702"/>
            <a:chOff x="1071538" y="2324393"/>
            <a:chExt cx="6929486" cy="3604937"/>
          </a:xfrm>
        </p:grpSpPr>
        <p:pic>
          <p:nvPicPr>
            <p:cNvPr id="7" name="Imagem 6" descr="vela.jpg"/>
            <p:cNvPicPr>
              <a:picLocks noChangeAspect="1"/>
            </p:cNvPicPr>
            <p:nvPr/>
          </p:nvPicPr>
          <p:blipFill>
            <a:blip r:embed="rId2" cstate="print">
              <a:lum contrast="39000"/>
            </a:blip>
            <a:stretch>
              <a:fillRect/>
            </a:stretch>
          </p:blipFill>
          <p:spPr>
            <a:xfrm>
              <a:off x="2071670" y="3714752"/>
              <a:ext cx="857256" cy="818600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/>
          </p:nvSpPr>
          <p:spPr>
            <a:xfrm>
              <a:off x="1071538" y="3786189"/>
              <a:ext cx="1071569" cy="482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 smtClean="0">
                  <a:solidFill>
                    <a:srgbClr val="66FFFF"/>
                  </a:solidFill>
                </a:rPr>
                <a:t>Objeto</a:t>
              </a:r>
              <a:endParaRPr lang="pt-BR" sz="1200" b="1" dirty="0">
                <a:solidFill>
                  <a:srgbClr val="66FFFF"/>
                </a:solidFill>
              </a:endParaRPr>
            </a:p>
          </p:txBody>
        </p:sp>
        <p:cxnSp>
          <p:nvCxnSpPr>
            <p:cNvPr id="14" name="Conector reto 13"/>
            <p:cNvCxnSpPr/>
            <p:nvPr/>
          </p:nvCxnSpPr>
          <p:spPr>
            <a:xfrm>
              <a:off x="2643174" y="3857628"/>
              <a:ext cx="1857388" cy="1588"/>
            </a:xfrm>
            <a:prstGeom prst="line">
              <a:avLst/>
            </a:prstGeom>
            <a:ln w="349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agem 16" descr="vela.jpg"/>
            <p:cNvPicPr>
              <a:picLocks noChangeAspect="1"/>
            </p:cNvPicPr>
            <p:nvPr/>
          </p:nvPicPr>
          <p:blipFill>
            <a:blip r:embed="rId2" cstate="print">
              <a:lum bright="-14000" contrast="-43000"/>
            </a:blip>
            <a:stretch>
              <a:fillRect/>
            </a:stretch>
          </p:blipFill>
          <p:spPr>
            <a:xfrm>
              <a:off x="5786446" y="3714752"/>
              <a:ext cx="857256" cy="818600"/>
            </a:xfrm>
            <a:prstGeom prst="rect">
              <a:avLst/>
            </a:prstGeom>
          </p:spPr>
        </p:pic>
        <p:cxnSp>
          <p:nvCxnSpPr>
            <p:cNvPr id="19" name="Conector reto 18"/>
            <p:cNvCxnSpPr/>
            <p:nvPr/>
          </p:nvCxnSpPr>
          <p:spPr>
            <a:xfrm>
              <a:off x="4572000" y="3857628"/>
              <a:ext cx="1357322" cy="1588"/>
            </a:xfrm>
            <a:prstGeom prst="line">
              <a:avLst/>
            </a:prstGeom>
            <a:ln w="34925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flipV="1">
              <a:off x="2643174" y="3429000"/>
              <a:ext cx="1785950" cy="428628"/>
            </a:xfrm>
            <a:prstGeom prst="line">
              <a:avLst/>
            </a:prstGeom>
            <a:ln w="349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>
              <a:off x="2643174" y="3857628"/>
              <a:ext cx="1857388" cy="500066"/>
            </a:xfrm>
            <a:prstGeom prst="line">
              <a:avLst/>
            </a:prstGeom>
            <a:ln w="349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>
              <a:off x="2786050" y="2857496"/>
              <a:ext cx="1643074" cy="571504"/>
            </a:xfrm>
            <a:prstGeom prst="line">
              <a:avLst/>
            </a:prstGeom>
            <a:ln w="34925">
              <a:solidFill>
                <a:srgbClr val="FFFF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>
              <a:off x="2643174" y="3857628"/>
              <a:ext cx="1785950" cy="1143008"/>
            </a:xfrm>
            <a:prstGeom prst="line">
              <a:avLst/>
            </a:prstGeom>
            <a:ln w="349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/>
            <p:nvPr/>
          </p:nvCxnSpPr>
          <p:spPr>
            <a:xfrm flipV="1">
              <a:off x="2786050" y="5000636"/>
              <a:ext cx="1643074" cy="928694"/>
            </a:xfrm>
            <a:prstGeom prst="line">
              <a:avLst/>
            </a:prstGeom>
            <a:ln w="34925">
              <a:solidFill>
                <a:srgbClr val="FFFF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 flipV="1">
              <a:off x="2786050" y="4357694"/>
              <a:ext cx="1714512" cy="500066"/>
            </a:xfrm>
            <a:prstGeom prst="line">
              <a:avLst/>
            </a:prstGeom>
            <a:ln w="34925">
              <a:solidFill>
                <a:srgbClr val="FFFF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/>
            <p:cNvCxnSpPr/>
            <p:nvPr/>
          </p:nvCxnSpPr>
          <p:spPr>
            <a:xfrm>
              <a:off x="4429124" y="3429000"/>
              <a:ext cx="1714512" cy="428628"/>
            </a:xfrm>
            <a:prstGeom prst="line">
              <a:avLst/>
            </a:prstGeom>
            <a:ln w="34925">
              <a:solidFill>
                <a:srgbClr val="FFFF00"/>
              </a:solidFill>
              <a:prstDash val="sys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/>
            <p:cNvCxnSpPr/>
            <p:nvPr/>
          </p:nvCxnSpPr>
          <p:spPr>
            <a:xfrm flipV="1">
              <a:off x="4429124" y="3857628"/>
              <a:ext cx="1714512" cy="500066"/>
            </a:xfrm>
            <a:prstGeom prst="line">
              <a:avLst/>
            </a:prstGeom>
            <a:ln w="34925">
              <a:solidFill>
                <a:srgbClr val="FFFF00"/>
              </a:solidFill>
              <a:prstDash val="sys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 flipV="1">
              <a:off x="4429124" y="3929066"/>
              <a:ext cx="1714512" cy="1071570"/>
            </a:xfrm>
            <a:prstGeom prst="line">
              <a:avLst/>
            </a:prstGeom>
            <a:ln w="34925">
              <a:solidFill>
                <a:srgbClr val="FFFF00"/>
              </a:solidFill>
              <a:prstDash val="sys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aixaDeTexto 50"/>
            <p:cNvSpPr txBox="1"/>
            <p:nvPr/>
          </p:nvSpPr>
          <p:spPr>
            <a:xfrm>
              <a:off x="6715139" y="3500438"/>
              <a:ext cx="1285885" cy="482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 smtClean="0">
                  <a:solidFill>
                    <a:srgbClr val="66FFFF"/>
                  </a:solidFill>
                </a:rPr>
                <a:t>Imagem</a:t>
              </a:r>
              <a:endParaRPr lang="pt-BR" sz="1200" b="1" dirty="0">
                <a:solidFill>
                  <a:srgbClr val="66FFFF"/>
                </a:solidFill>
              </a:endParaRPr>
            </a:p>
          </p:txBody>
        </p:sp>
        <p:grpSp>
          <p:nvGrpSpPr>
            <p:cNvPr id="2" name="Grupo 53"/>
            <p:cNvGrpSpPr/>
            <p:nvPr/>
          </p:nvGrpSpPr>
          <p:grpSpPr>
            <a:xfrm>
              <a:off x="3929058" y="2324393"/>
              <a:ext cx="1285884" cy="3319979"/>
              <a:chOff x="3929058" y="2324393"/>
              <a:chExt cx="1285884" cy="3319979"/>
            </a:xfrm>
          </p:grpSpPr>
          <p:cxnSp>
            <p:nvCxnSpPr>
              <p:cNvPr id="9" name="Conector reto 8"/>
              <p:cNvCxnSpPr/>
              <p:nvPr/>
            </p:nvCxnSpPr>
            <p:spPr>
              <a:xfrm rot="5400000">
                <a:off x="3035289" y="4179099"/>
                <a:ext cx="2929752" cy="794"/>
              </a:xfrm>
              <a:prstGeom prst="line">
                <a:avLst/>
              </a:prstGeom>
              <a:ln w="101600" cmpd="tri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CaixaDeTexto 51"/>
              <p:cNvSpPr txBox="1"/>
              <p:nvPr/>
            </p:nvSpPr>
            <p:spPr>
              <a:xfrm>
                <a:off x="3929058" y="2324393"/>
                <a:ext cx="1285884" cy="482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solidFill>
                      <a:srgbClr val="66FFFF"/>
                    </a:solidFill>
                  </a:rPr>
                  <a:t>Espelho</a:t>
                </a:r>
                <a:endParaRPr lang="pt-BR" sz="1200" b="1" dirty="0">
                  <a:solidFill>
                    <a:srgbClr val="66FFFF"/>
                  </a:solidFill>
                </a:endParaRPr>
              </a:p>
            </p:txBody>
          </p:sp>
        </p:grpSp>
      </p:grpSp>
      <p:sp>
        <p:nvSpPr>
          <p:cNvPr id="23" name="CaixaDeTexto 22"/>
          <p:cNvSpPr txBox="1"/>
          <p:nvPr/>
        </p:nvSpPr>
        <p:spPr>
          <a:xfrm>
            <a:off x="357158" y="2428868"/>
            <a:ext cx="85011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>
                <a:solidFill>
                  <a:srgbClr val="66FF33"/>
                </a:solidFill>
              </a:rPr>
              <a:t>Os raios divergem a partir da chama e, sob reflexão divergem  também a partir do espelho (onde se interceptam as linhas tracejadas).</a:t>
            </a:r>
            <a:endParaRPr lang="pt-BR" sz="2600" dirty="0">
              <a:solidFill>
                <a:srgbClr val="66FF33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28596" y="3714752"/>
            <a:ext cx="85011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>
                <a:solidFill>
                  <a:srgbClr val="FF0000"/>
                </a:solidFill>
              </a:rPr>
              <a:t>Um observador enxerga a imagem da chama como estando neste ponto. Mas os raios de luz não provêm realmente desse ponto, por isso a imagem é denominada uma </a:t>
            </a:r>
            <a:r>
              <a:rPr lang="pt-BR" sz="2600" i="1" dirty="0" smtClean="0">
                <a:solidFill>
                  <a:srgbClr val="FF00FF"/>
                </a:solidFill>
              </a:rPr>
              <a:t>imagem virtual</a:t>
            </a:r>
            <a:r>
              <a:rPr lang="pt-BR" sz="2600" dirty="0" smtClean="0">
                <a:solidFill>
                  <a:srgbClr val="FF0000"/>
                </a:solidFill>
              </a:rPr>
              <a:t>.</a:t>
            </a:r>
            <a:endParaRPr lang="pt-BR" sz="2600" dirty="0">
              <a:solidFill>
                <a:srgbClr val="FF0000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500034" y="5072074"/>
            <a:ext cx="85011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>
                <a:solidFill>
                  <a:srgbClr val="00B0F0"/>
                </a:solidFill>
              </a:rPr>
              <a:t>A imagem está atrás do espelho e tão distante dele quanto o objeto está do espelho, sendo que a imagem e o objeto têm o mesmo tamanho.</a:t>
            </a:r>
            <a:endParaRPr lang="pt-BR" sz="2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42910" y="214290"/>
            <a:ext cx="79296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>
                <a:solidFill>
                  <a:srgbClr val="00FF99"/>
                </a:solidFill>
              </a:rPr>
              <a:t>“A luz emitida por um objeto e refletida em um espelho plano chega aos olhos de um observador como se estivesse vindo do ponto de encontro dos prolongamentos dos raios refletidos. Neste ponto o observador vê uma imagem virtual do objeto.”</a:t>
            </a:r>
            <a:endParaRPr lang="pt-BR" sz="3200" b="1" dirty="0">
              <a:solidFill>
                <a:srgbClr val="00FF99"/>
              </a:solidFill>
            </a:endParaRPr>
          </a:p>
        </p:txBody>
      </p:sp>
      <p:pic>
        <p:nvPicPr>
          <p:cNvPr id="4" name="Imagem 3" descr="Digitalizar0012.jpg"/>
          <p:cNvPicPr>
            <a:picLocks noChangeAspect="1"/>
          </p:cNvPicPr>
          <p:nvPr/>
        </p:nvPicPr>
        <p:blipFill>
          <a:blip r:embed="rId2"/>
          <a:srcRect l="11671" t="1488" r="41346" b="73958"/>
          <a:stretch>
            <a:fillRect/>
          </a:stretch>
        </p:blipFill>
        <p:spPr>
          <a:xfrm rot="10800000">
            <a:off x="1357290" y="3214686"/>
            <a:ext cx="5072098" cy="3146215"/>
          </a:xfrm>
          <a:prstGeom prst="rect">
            <a:avLst/>
          </a:prstGeom>
          <a:scene3d>
            <a:camera prst="orthographicFront">
              <a:rot lat="0" lon="0" rev="21594000"/>
            </a:camera>
            <a:lightRig rig="threePt" dir="t"/>
          </a:scene3d>
        </p:spPr>
      </p:pic>
      <p:cxnSp>
        <p:nvCxnSpPr>
          <p:cNvPr id="7" name="Conector de seta reta 6"/>
          <p:cNvCxnSpPr/>
          <p:nvPr/>
        </p:nvCxnSpPr>
        <p:spPr>
          <a:xfrm>
            <a:off x="2643174" y="4357694"/>
            <a:ext cx="1285884" cy="71438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2643174" y="4357694"/>
            <a:ext cx="1285884" cy="428628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rot="10800000" flipV="1">
            <a:off x="2285984" y="5072074"/>
            <a:ext cx="1643074" cy="928694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rot="10800000" flipV="1">
            <a:off x="2000234" y="4786322"/>
            <a:ext cx="1928825" cy="71438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rot="10800000" flipV="1">
            <a:off x="3929060" y="4286256"/>
            <a:ext cx="1285883" cy="500066"/>
          </a:xfrm>
          <a:prstGeom prst="straightConnector1">
            <a:avLst/>
          </a:prstGeom>
          <a:ln w="38100">
            <a:solidFill>
              <a:srgbClr val="0000CC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rot="10800000" flipV="1">
            <a:off x="3929058" y="4286256"/>
            <a:ext cx="1285884" cy="785818"/>
          </a:xfrm>
          <a:prstGeom prst="straightConnector1">
            <a:avLst/>
          </a:prstGeom>
          <a:ln w="38100">
            <a:solidFill>
              <a:srgbClr val="0000CC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8596" y="201019"/>
            <a:ext cx="85725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Imagens de um objeto entre dois espelhos planos</a:t>
            </a:r>
            <a:endParaRPr lang="pt-BR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85720" y="928670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Um objeto entre dois espelhos planos, cujas superfícies refletoras formam um certo ângulo </a:t>
            </a:r>
            <a:r>
              <a:rPr lang="pt-BR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Symbol"/>
              </a:rPr>
              <a:t>, pode-se observar inúmeras imagens.</a:t>
            </a:r>
            <a:endParaRPr lang="pt-BR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857224" y="2714620"/>
            <a:ext cx="3286148" cy="3071834"/>
            <a:chOff x="357158" y="2714620"/>
            <a:chExt cx="2857520" cy="2400374"/>
          </a:xfrm>
        </p:grpSpPr>
        <p:pic>
          <p:nvPicPr>
            <p:cNvPr id="4" name="Imagem 3" descr="Digitalizar0006.jpg"/>
            <p:cNvPicPr>
              <a:picLocks noChangeAspect="1"/>
            </p:cNvPicPr>
            <p:nvPr/>
          </p:nvPicPr>
          <p:blipFill>
            <a:blip r:embed="rId2"/>
            <a:srcRect l="14175" t="2870" b="61479"/>
            <a:stretch>
              <a:fillRect/>
            </a:stretch>
          </p:blipFill>
          <p:spPr>
            <a:xfrm>
              <a:off x="500034" y="2714620"/>
              <a:ext cx="2493475" cy="1989388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357158" y="4714884"/>
              <a:ext cx="2857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Ângulo 90</a:t>
              </a:r>
              <a:r>
                <a:rPr lang="pt-BR" sz="2000" b="1" baseline="300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o </a:t>
              </a:r>
              <a:r>
                <a:rPr lang="pt-BR" sz="2000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sym typeface="Symbol"/>
                </a:rPr>
                <a:t> 3 imagens</a:t>
              </a:r>
              <a:endParaRPr lang="pt-BR" sz="2000" b="1" baseline="30000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8" name="Imagem 7" descr="Digitalizar0005.jpg"/>
          <p:cNvPicPr>
            <a:picLocks noChangeAspect="1"/>
          </p:cNvPicPr>
          <p:nvPr/>
        </p:nvPicPr>
        <p:blipFill>
          <a:blip r:embed="rId3"/>
          <a:srcRect l="6381" t="9375" r="52077" b="67708"/>
          <a:stretch>
            <a:fillRect/>
          </a:stretch>
        </p:blipFill>
        <p:spPr>
          <a:xfrm>
            <a:off x="4714876" y="2714620"/>
            <a:ext cx="2893351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42976" y="-24"/>
            <a:ext cx="721523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Imagens de um objeto entre dois espelhos planos</a:t>
            </a:r>
            <a:endParaRPr lang="pt-BR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7158" y="357166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>
                <a:solidFill>
                  <a:srgbClr val="FFFFFF"/>
                </a:solidFill>
              </a:rPr>
              <a:t>Considere um objeto pontual </a:t>
            </a:r>
            <a:r>
              <a:rPr lang="pt-BR" sz="3200" b="1" dirty="0" smtClean="0">
                <a:solidFill>
                  <a:srgbClr val="FF0066"/>
                </a:solidFill>
              </a:rPr>
              <a:t>A</a:t>
            </a:r>
            <a:r>
              <a:rPr lang="pt-BR" sz="3200" dirty="0" smtClean="0">
                <a:solidFill>
                  <a:srgbClr val="FFFFFF"/>
                </a:solidFill>
              </a:rPr>
              <a:t>.</a:t>
            </a:r>
            <a:endParaRPr lang="pt-BR" sz="3200" dirty="0">
              <a:solidFill>
                <a:srgbClr val="FFFFFF"/>
              </a:solidFill>
            </a:endParaRPr>
          </a:p>
        </p:txBody>
      </p:sp>
      <p:pic>
        <p:nvPicPr>
          <p:cNvPr id="4" name="Imagem 3" descr="Digitalizar0006.jpg"/>
          <p:cNvPicPr>
            <a:picLocks noChangeAspect="1"/>
          </p:cNvPicPr>
          <p:nvPr/>
        </p:nvPicPr>
        <p:blipFill>
          <a:blip r:embed="rId2"/>
          <a:srcRect l="14175" t="47130" r="5908" b="11260"/>
          <a:stretch>
            <a:fillRect/>
          </a:stretch>
        </p:blipFill>
        <p:spPr>
          <a:xfrm>
            <a:off x="500034" y="3286124"/>
            <a:ext cx="3357586" cy="3357586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2357422" y="4000504"/>
            <a:ext cx="571504" cy="500066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57158" y="785794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>
                <a:solidFill>
                  <a:srgbClr val="FFFFFF"/>
                </a:solidFill>
              </a:rPr>
              <a:t>A imagem de </a:t>
            </a:r>
            <a:r>
              <a:rPr lang="pt-BR" sz="3200" b="1" dirty="0" smtClean="0">
                <a:solidFill>
                  <a:srgbClr val="FF0066"/>
                </a:solidFill>
              </a:rPr>
              <a:t>A</a:t>
            </a:r>
            <a:r>
              <a:rPr lang="pt-BR" sz="3200" dirty="0" smtClean="0">
                <a:solidFill>
                  <a:srgbClr val="FFFFFF"/>
                </a:solidFill>
              </a:rPr>
              <a:t>, formada pelo espelho </a:t>
            </a:r>
            <a:r>
              <a:rPr lang="pt-BR" sz="3200" b="1" dirty="0" smtClean="0">
                <a:solidFill>
                  <a:srgbClr val="FF0066"/>
                </a:solidFill>
              </a:rPr>
              <a:t>E</a:t>
            </a:r>
            <a:r>
              <a:rPr lang="pt-BR" sz="3200" b="1" baseline="-25000" dirty="0" smtClean="0">
                <a:solidFill>
                  <a:srgbClr val="FF0066"/>
                </a:solidFill>
              </a:rPr>
              <a:t>1</a:t>
            </a:r>
            <a:r>
              <a:rPr lang="pt-BR" sz="3200" dirty="0" smtClean="0">
                <a:solidFill>
                  <a:srgbClr val="FFFFFF"/>
                </a:solidFill>
              </a:rPr>
              <a:t>  → </a:t>
            </a:r>
            <a:r>
              <a:rPr lang="pt-BR" sz="3200" b="1" dirty="0" smtClean="0">
                <a:solidFill>
                  <a:srgbClr val="FF0066"/>
                </a:solidFill>
              </a:rPr>
              <a:t>A</a:t>
            </a:r>
            <a:r>
              <a:rPr lang="pt-BR" sz="3200" b="1" baseline="-25000" dirty="0" smtClean="0">
                <a:solidFill>
                  <a:srgbClr val="FF0066"/>
                </a:solidFill>
              </a:rPr>
              <a:t>1</a:t>
            </a:r>
            <a:r>
              <a:rPr lang="pt-BR" sz="3200" dirty="0" smtClean="0">
                <a:solidFill>
                  <a:srgbClr val="FFFFFF"/>
                </a:solidFill>
              </a:rPr>
              <a:t>.</a:t>
            </a:r>
            <a:endParaRPr lang="pt-BR" sz="3200" dirty="0">
              <a:solidFill>
                <a:srgbClr val="FFFFFF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1285860"/>
            <a:ext cx="850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>
                <a:solidFill>
                  <a:srgbClr val="FFFFFF"/>
                </a:solidFill>
              </a:rPr>
              <a:t>Se estiver de frente ao espelho </a:t>
            </a:r>
            <a:r>
              <a:rPr lang="pt-BR" sz="3200" b="1" dirty="0" smtClean="0">
                <a:solidFill>
                  <a:srgbClr val="FF0066"/>
                </a:solidFill>
              </a:rPr>
              <a:t>E</a:t>
            </a:r>
            <a:r>
              <a:rPr lang="pt-BR" sz="3200" b="1" baseline="-25000" dirty="0" smtClean="0">
                <a:solidFill>
                  <a:srgbClr val="FF0066"/>
                </a:solidFill>
              </a:rPr>
              <a:t>2</a:t>
            </a:r>
            <a:r>
              <a:rPr lang="pt-BR" sz="3200" dirty="0" smtClean="0">
                <a:solidFill>
                  <a:srgbClr val="FFFFFF"/>
                </a:solidFill>
              </a:rPr>
              <a:t> , </a:t>
            </a:r>
            <a:r>
              <a:rPr lang="pt-BR" sz="3200" b="1" dirty="0" smtClean="0">
                <a:solidFill>
                  <a:srgbClr val="FF0066"/>
                </a:solidFill>
              </a:rPr>
              <a:t>A</a:t>
            </a:r>
            <a:r>
              <a:rPr lang="pt-BR" sz="3200" b="1" baseline="-25000" dirty="0" smtClean="0">
                <a:solidFill>
                  <a:srgbClr val="FF0066"/>
                </a:solidFill>
              </a:rPr>
              <a:t>1 </a:t>
            </a:r>
            <a:r>
              <a:rPr lang="pt-BR" sz="3200" dirty="0" smtClean="0">
                <a:solidFill>
                  <a:srgbClr val="FFFFFF"/>
                </a:solidFill>
              </a:rPr>
              <a:t> funciona como objeto em relação a este espelho, sendo </a:t>
            </a:r>
            <a:r>
              <a:rPr lang="pt-BR" sz="3200" b="1" dirty="0" smtClean="0">
                <a:solidFill>
                  <a:srgbClr val="FF0066"/>
                </a:solidFill>
              </a:rPr>
              <a:t>A</a:t>
            </a:r>
            <a:r>
              <a:rPr lang="pt-BR" sz="3200" b="1" baseline="-25000" dirty="0" smtClean="0">
                <a:solidFill>
                  <a:srgbClr val="FF0066"/>
                </a:solidFill>
              </a:rPr>
              <a:t>2</a:t>
            </a:r>
            <a:r>
              <a:rPr lang="pt-BR" sz="3200" baseline="-25000" dirty="0" smtClean="0">
                <a:solidFill>
                  <a:srgbClr val="FFFFFF"/>
                </a:solidFill>
              </a:rPr>
              <a:t> </a:t>
            </a:r>
            <a:r>
              <a:rPr lang="pt-BR" sz="3200" dirty="0" smtClean="0">
                <a:solidFill>
                  <a:srgbClr val="FFFFFF"/>
                </a:solidFill>
              </a:rPr>
              <a:t>sua imagem correspondente. </a:t>
            </a:r>
            <a:r>
              <a:rPr lang="pt-BR" sz="3200" b="1" dirty="0" smtClean="0">
                <a:solidFill>
                  <a:srgbClr val="FF0066"/>
                </a:solidFill>
              </a:rPr>
              <a:t>A</a:t>
            </a:r>
            <a:r>
              <a:rPr lang="pt-BR" sz="3200" b="1" baseline="-25000" dirty="0" smtClean="0">
                <a:solidFill>
                  <a:srgbClr val="FF0066"/>
                </a:solidFill>
              </a:rPr>
              <a:t>2 </a:t>
            </a:r>
            <a:r>
              <a:rPr lang="pt-BR" sz="3200" b="1" dirty="0" smtClean="0">
                <a:solidFill>
                  <a:srgbClr val="FF0066"/>
                </a:solidFill>
              </a:rPr>
              <a:t> </a:t>
            </a:r>
            <a:r>
              <a:rPr lang="pt-BR" sz="3200" dirty="0" smtClean="0">
                <a:solidFill>
                  <a:schemeClr val="bg1"/>
                </a:solidFill>
              </a:rPr>
              <a:t>não gera nova imagem pois se forma atrás do espelho.</a:t>
            </a:r>
            <a:endParaRPr lang="pt-BR" sz="3200" dirty="0">
              <a:solidFill>
                <a:srgbClr val="FFFFFF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071934" y="3310970"/>
            <a:ext cx="47149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0066"/>
                </a:solidFill>
              </a:rPr>
              <a:t>B</a:t>
            </a:r>
            <a:r>
              <a:rPr lang="pt-BR" sz="3200" b="1" baseline="-25000" dirty="0" smtClean="0">
                <a:solidFill>
                  <a:srgbClr val="FF0066"/>
                </a:solidFill>
              </a:rPr>
              <a:t>1</a:t>
            </a:r>
            <a:r>
              <a:rPr lang="pt-BR" sz="3200" b="1" dirty="0" smtClean="0">
                <a:solidFill>
                  <a:srgbClr val="FF0066"/>
                </a:solidFill>
              </a:rPr>
              <a:t> </a:t>
            </a:r>
            <a:r>
              <a:rPr lang="pt-BR" sz="3200" dirty="0" smtClean="0">
                <a:solidFill>
                  <a:srgbClr val="FFFFFF"/>
                </a:solidFill>
              </a:rPr>
              <a:t>→ imagem de </a:t>
            </a:r>
            <a:r>
              <a:rPr lang="pt-BR" sz="3200" b="1" dirty="0" smtClean="0">
                <a:solidFill>
                  <a:srgbClr val="FF0066"/>
                </a:solidFill>
              </a:rPr>
              <a:t>A</a:t>
            </a:r>
            <a:r>
              <a:rPr lang="pt-BR" sz="3200" dirty="0" smtClean="0">
                <a:solidFill>
                  <a:srgbClr val="FFFFFF"/>
                </a:solidFill>
              </a:rPr>
              <a:t>, formada pelo espelho </a:t>
            </a:r>
            <a:r>
              <a:rPr lang="pt-BR" sz="3200" b="1" dirty="0" smtClean="0">
                <a:solidFill>
                  <a:srgbClr val="FF0066"/>
                </a:solidFill>
              </a:rPr>
              <a:t>E</a:t>
            </a:r>
            <a:r>
              <a:rPr lang="pt-BR" sz="3200" b="1" baseline="-25000" dirty="0" smtClean="0">
                <a:solidFill>
                  <a:srgbClr val="FF0066"/>
                </a:solidFill>
              </a:rPr>
              <a:t>2</a:t>
            </a:r>
            <a:r>
              <a:rPr lang="pt-BR" sz="3200" b="1" dirty="0" smtClean="0">
                <a:solidFill>
                  <a:srgbClr val="FF0066"/>
                </a:solidFill>
              </a:rPr>
              <a:t> </a:t>
            </a:r>
            <a:r>
              <a:rPr lang="pt-BR" sz="3200" dirty="0" smtClean="0">
                <a:solidFill>
                  <a:schemeClr val="bg1"/>
                </a:solidFill>
              </a:rPr>
              <a:t>.</a:t>
            </a:r>
            <a:r>
              <a:rPr lang="pt-BR" sz="3200" dirty="0" smtClean="0">
                <a:solidFill>
                  <a:srgbClr val="FFFFFF"/>
                </a:solidFill>
              </a:rPr>
              <a:t> Se ela estiver em frente ao </a:t>
            </a:r>
            <a:r>
              <a:rPr lang="pt-BR" sz="3200" b="1" dirty="0" smtClean="0">
                <a:solidFill>
                  <a:srgbClr val="FF0066"/>
                </a:solidFill>
              </a:rPr>
              <a:t>E</a:t>
            </a:r>
            <a:r>
              <a:rPr lang="pt-BR" sz="3200" b="1" baseline="-25000" dirty="0" smtClean="0">
                <a:solidFill>
                  <a:srgbClr val="FF0066"/>
                </a:solidFill>
              </a:rPr>
              <a:t>1</a:t>
            </a:r>
            <a:r>
              <a:rPr lang="pt-BR" sz="3200" b="1" dirty="0" smtClean="0">
                <a:solidFill>
                  <a:srgbClr val="FFFFFF"/>
                </a:solidFill>
              </a:rPr>
              <a:t> </a:t>
            </a:r>
            <a:r>
              <a:rPr lang="pt-BR" sz="3200" dirty="0" smtClean="0">
                <a:solidFill>
                  <a:srgbClr val="FFFFFF"/>
                </a:solidFill>
              </a:rPr>
              <a:t>, </a:t>
            </a:r>
            <a:r>
              <a:rPr lang="pt-BR" sz="3200" b="1" dirty="0" smtClean="0">
                <a:solidFill>
                  <a:srgbClr val="FF0066"/>
                </a:solidFill>
              </a:rPr>
              <a:t>B</a:t>
            </a:r>
            <a:r>
              <a:rPr lang="pt-BR" sz="3200" b="1" baseline="-25000" dirty="0" smtClean="0">
                <a:solidFill>
                  <a:srgbClr val="FF0066"/>
                </a:solidFill>
              </a:rPr>
              <a:t>1 </a:t>
            </a:r>
            <a:r>
              <a:rPr lang="pt-BR" sz="3200" dirty="0" smtClean="0">
                <a:solidFill>
                  <a:srgbClr val="FFFFFF"/>
                </a:solidFill>
              </a:rPr>
              <a:t>funciona como objeto gerando a imagem </a:t>
            </a:r>
            <a:r>
              <a:rPr lang="pt-BR" sz="3200" b="1" dirty="0" smtClean="0">
                <a:solidFill>
                  <a:srgbClr val="FF0066"/>
                </a:solidFill>
              </a:rPr>
              <a:t>B</a:t>
            </a:r>
            <a:r>
              <a:rPr lang="pt-BR" sz="3200" b="1" baseline="-25000" dirty="0" smtClean="0">
                <a:solidFill>
                  <a:srgbClr val="FF0066"/>
                </a:solidFill>
              </a:rPr>
              <a:t>2</a:t>
            </a:r>
            <a:r>
              <a:rPr lang="pt-BR" sz="3200" b="1" dirty="0" smtClean="0">
                <a:solidFill>
                  <a:srgbClr val="FF0066"/>
                </a:solidFill>
              </a:rPr>
              <a:t> </a:t>
            </a:r>
            <a:r>
              <a:rPr lang="pt-BR" sz="3200" dirty="0" smtClean="0">
                <a:solidFill>
                  <a:schemeClr val="bg1"/>
                </a:solidFill>
              </a:rPr>
              <a:t>, que coincide com</a:t>
            </a:r>
            <a:r>
              <a:rPr lang="pt-BR" sz="3200" b="1" dirty="0" smtClean="0">
                <a:solidFill>
                  <a:srgbClr val="FF0066"/>
                </a:solidFill>
              </a:rPr>
              <a:t> A</a:t>
            </a:r>
            <a:r>
              <a:rPr lang="pt-BR" sz="3200" b="1" baseline="-25000" dirty="0" smtClean="0">
                <a:solidFill>
                  <a:srgbClr val="FF0066"/>
                </a:solidFill>
              </a:rPr>
              <a:t>2</a:t>
            </a:r>
            <a:r>
              <a:rPr lang="pt-BR" sz="3200" b="1" dirty="0" smtClean="0">
                <a:solidFill>
                  <a:schemeClr val="bg1"/>
                </a:solidFill>
              </a:rPr>
              <a:t>.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572560" cy="1928826"/>
          </a:xfrm>
        </p:spPr>
        <p:txBody>
          <a:bodyPr>
            <a:noAutofit/>
          </a:bodyPr>
          <a:lstStyle/>
          <a:p>
            <a:pPr algn="l"/>
            <a:r>
              <a:rPr lang="pt-BR" sz="4000" b="1" dirty="0" smtClean="0">
                <a:solidFill>
                  <a:srgbClr val="FF00FF"/>
                </a:solidFill>
                <a:latin typeface="Comic Sans MS" pitchFamily="66" charset="0"/>
              </a:rPr>
              <a:t>Propagação retilínea da luz</a:t>
            </a:r>
            <a:r>
              <a:rPr lang="pt-BR" sz="4000" dirty="0" smtClean="0">
                <a:solidFill>
                  <a:srgbClr val="FF0000"/>
                </a:solidFill>
              </a:rPr>
              <a:t/>
            </a:r>
            <a:br>
              <a:rPr lang="pt-BR" sz="4000" dirty="0" smtClean="0">
                <a:solidFill>
                  <a:srgbClr val="FF0000"/>
                </a:solidFill>
              </a:rPr>
            </a:br>
            <a:r>
              <a:rPr lang="pt-BR" sz="4000" dirty="0" smtClean="0">
                <a:solidFill>
                  <a:srgbClr val="FF0000"/>
                </a:solidFill>
              </a:rPr>
              <a:t>	</a:t>
            </a:r>
            <a:r>
              <a:rPr lang="pt-BR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Em meio homogêneo e 	transparente a luz se propaga em 	linha reta.</a:t>
            </a:r>
            <a:endParaRPr lang="pt-BR" sz="4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71472" y="142852"/>
            <a:ext cx="8208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Princípios da Óptica Geométrica</a:t>
            </a:r>
            <a:endParaRPr lang="pt-BR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Seta dobrada para cima 6"/>
          <p:cNvSpPr/>
          <p:nvPr/>
        </p:nvSpPr>
        <p:spPr>
          <a:xfrm rot="5400000">
            <a:off x="857224" y="2500306"/>
            <a:ext cx="428628" cy="428628"/>
          </a:xfrm>
          <a:prstGeom prst="bentUpArrow">
            <a:avLst>
              <a:gd name="adj1" fmla="val 39222"/>
              <a:gd name="adj2" fmla="val 26778"/>
              <a:gd name="adj3" fmla="val 3211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feixe_luz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3429000"/>
            <a:ext cx="3000396" cy="3096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42976" y="-24"/>
            <a:ext cx="721523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Imagens de um objeto entre dois espelhos planos</a:t>
            </a:r>
            <a:endParaRPr lang="pt-BR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7158" y="428604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>
                <a:solidFill>
                  <a:srgbClr val="FFFFFF"/>
                </a:solidFill>
              </a:rPr>
              <a:t>Os espelhos dividiram o espaço em 4 setores iguais, ou seja, 360</a:t>
            </a:r>
            <a:r>
              <a:rPr lang="pt-BR" sz="3200" baseline="30000" dirty="0" smtClean="0">
                <a:solidFill>
                  <a:srgbClr val="FFFFFF"/>
                </a:solidFill>
              </a:rPr>
              <a:t>o</a:t>
            </a:r>
            <a:r>
              <a:rPr lang="pt-BR" sz="3200" dirty="0" smtClean="0">
                <a:solidFill>
                  <a:srgbClr val="FFFFFF"/>
                </a:solidFill>
              </a:rPr>
              <a:t> por 90</a:t>
            </a:r>
            <a:r>
              <a:rPr lang="pt-BR" sz="3200" baseline="30000" dirty="0" smtClean="0">
                <a:solidFill>
                  <a:srgbClr val="FFFFFF"/>
                </a:solidFill>
              </a:rPr>
              <a:t>o</a:t>
            </a:r>
            <a:r>
              <a:rPr lang="pt-BR" sz="3200" dirty="0" smtClean="0">
                <a:solidFill>
                  <a:srgbClr val="FFFFFF"/>
                </a:solidFill>
              </a:rPr>
              <a:t> .</a:t>
            </a:r>
            <a:endParaRPr lang="pt-BR" sz="3200" baseline="30000" dirty="0">
              <a:solidFill>
                <a:srgbClr val="FFFFFF"/>
              </a:solidFill>
            </a:endParaRPr>
          </a:p>
        </p:txBody>
      </p:sp>
      <p:pic>
        <p:nvPicPr>
          <p:cNvPr id="4" name="Imagem 3" descr="Digitalizar0006.jpg"/>
          <p:cNvPicPr>
            <a:picLocks noChangeAspect="1"/>
          </p:cNvPicPr>
          <p:nvPr/>
        </p:nvPicPr>
        <p:blipFill>
          <a:blip r:embed="rId3"/>
          <a:srcRect l="14175" t="47130" r="5908" b="11260"/>
          <a:stretch>
            <a:fillRect/>
          </a:stretch>
        </p:blipFill>
        <p:spPr>
          <a:xfrm>
            <a:off x="500034" y="3500438"/>
            <a:ext cx="3357586" cy="314327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57158" y="1428736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>
                <a:solidFill>
                  <a:srgbClr val="FFFFFF"/>
                </a:solidFill>
              </a:rPr>
              <a:t>Cada setor corresponde um ponto: </a:t>
            </a:r>
            <a:r>
              <a:rPr lang="pt-BR" sz="3200" b="1" dirty="0" smtClean="0">
                <a:solidFill>
                  <a:srgbClr val="FFFF00"/>
                </a:solidFill>
              </a:rPr>
              <a:t>A</a:t>
            </a:r>
            <a:r>
              <a:rPr lang="pt-BR" sz="3200" b="1" dirty="0" smtClean="0">
                <a:solidFill>
                  <a:schemeClr val="bg1"/>
                </a:solidFill>
              </a:rPr>
              <a:t>,</a:t>
            </a:r>
            <a:r>
              <a:rPr lang="pt-BR" sz="3200" b="1" dirty="0" smtClean="0">
                <a:solidFill>
                  <a:srgbClr val="FFFF00"/>
                </a:solidFill>
              </a:rPr>
              <a:t> A</a:t>
            </a:r>
            <a:r>
              <a:rPr lang="pt-BR" sz="3200" b="1" baseline="-25000" dirty="0" smtClean="0">
                <a:solidFill>
                  <a:srgbClr val="FFFF00"/>
                </a:solidFill>
              </a:rPr>
              <a:t>1</a:t>
            </a:r>
            <a:r>
              <a:rPr lang="pt-BR" sz="3200" b="1" dirty="0" smtClean="0">
                <a:solidFill>
                  <a:schemeClr val="bg1"/>
                </a:solidFill>
              </a:rPr>
              <a:t>,</a:t>
            </a:r>
            <a:r>
              <a:rPr lang="pt-BR" sz="3200" b="1" dirty="0" smtClean="0">
                <a:solidFill>
                  <a:srgbClr val="FFFF00"/>
                </a:solidFill>
              </a:rPr>
              <a:t> B</a:t>
            </a:r>
            <a:r>
              <a:rPr lang="pt-BR" sz="3200" b="1" baseline="-25000" dirty="0" smtClean="0">
                <a:solidFill>
                  <a:srgbClr val="FFFF00"/>
                </a:solidFill>
              </a:rPr>
              <a:t>1</a:t>
            </a:r>
            <a:r>
              <a:rPr lang="pt-BR" sz="3200" b="1" dirty="0" smtClean="0">
                <a:solidFill>
                  <a:srgbClr val="FFFF00"/>
                </a:solidFill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</a:rPr>
              <a:t>e</a:t>
            </a:r>
            <a:r>
              <a:rPr lang="pt-BR" sz="3200" b="1" dirty="0" smtClean="0">
                <a:solidFill>
                  <a:srgbClr val="FFFF00"/>
                </a:solidFill>
              </a:rPr>
              <a:t> A</a:t>
            </a:r>
            <a:r>
              <a:rPr lang="pt-BR" sz="3200" b="1" baseline="-25000" dirty="0" smtClean="0">
                <a:solidFill>
                  <a:srgbClr val="FFFF00"/>
                </a:solidFill>
              </a:rPr>
              <a:t>2</a:t>
            </a:r>
            <a:r>
              <a:rPr lang="pt-BR" sz="3200" dirty="0" smtClean="0">
                <a:solidFill>
                  <a:srgbClr val="FFFFFF"/>
                </a:solidFill>
              </a:rPr>
              <a:t>.</a:t>
            </a:r>
            <a:endParaRPr lang="pt-BR" sz="3200" dirty="0">
              <a:solidFill>
                <a:srgbClr val="FFFFFF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57158" y="1928802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>
                <a:solidFill>
                  <a:srgbClr val="FFFFFF"/>
                </a:solidFill>
              </a:rPr>
              <a:t>Portanto, p/ achar o nº de imagens divide-se 360</a:t>
            </a:r>
            <a:r>
              <a:rPr lang="pt-BR" sz="3200" baseline="30000" dirty="0" smtClean="0">
                <a:solidFill>
                  <a:srgbClr val="FFFFFF"/>
                </a:solidFill>
              </a:rPr>
              <a:t>o</a:t>
            </a:r>
            <a:r>
              <a:rPr lang="pt-BR" sz="3200" dirty="0" smtClean="0">
                <a:solidFill>
                  <a:srgbClr val="FFFFFF"/>
                </a:solidFill>
              </a:rPr>
              <a:t> por 90</a:t>
            </a:r>
            <a:r>
              <a:rPr lang="pt-BR" sz="3200" baseline="30000" dirty="0" smtClean="0">
                <a:solidFill>
                  <a:srgbClr val="FFFFFF"/>
                </a:solidFill>
              </a:rPr>
              <a:t>o</a:t>
            </a:r>
            <a:r>
              <a:rPr lang="pt-BR" sz="3200" dirty="0" smtClean="0">
                <a:solidFill>
                  <a:srgbClr val="FFFFFF"/>
                </a:solidFill>
              </a:rPr>
              <a:t> e subtraí-se 1, que corresponde ao objeto A. </a:t>
            </a:r>
            <a:endParaRPr lang="pt-BR" sz="3200" dirty="0">
              <a:solidFill>
                <a:srgbClr val="FFFFFF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214810" y="3500438"/>
            <a:ext cx="28290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rgbClr val="FFFFFF"/>
                </a:solidFill>
              </a:rPr>
              <a:t>De modo geral: </a:t>
            </a:r>
            <a:endParaRPr lang="pt-BR" sz="3200" dirty="0"/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5000628" y="4214818"/>
          <a:ext cx="2737311" cy="937807"/>
        </p:xfrm>
        <a:graphic>
          <a:graphicData uri="http://schemas.openxmlformats.org/presentationml/2006/ole">
            <p:oleObj spid="_x0000_s64514" name="Equação" r:id="rId4" imgW="82548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8596" y="201019"/>
            <a:ext cx="85725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Imagens de um objeto entre dois espelhos planos</a:t>
            </a:r>
            <a:endParaRPr lang="pt-BR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Imagem 7" descr="Digitalizar0005.jpg"/>
          <p:cNvPicPr>
            <a:picLocks noChangeAspect="1"/>
          </p:cNvPicPr>
          <p:nvPr/>
        </p:nvPicPr>
        <p:blipFill>
          <a:blip r:embed="rId3"/>
          <a:srcRect l="6381" t="9375" r="52077" b="67708"/>
          <a:stretch>
            <a:fillRect/>
          </a:stretch>
        </p:blipFill>
        <p:spPr>
          <a:xfrm>
            <a:off x="4500562" y="1428736"/>
            <a:ext cx="3822045" cy="358597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00034" y="1000108"/>
            <a:ext cx="3737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rgbClr val="FFFFFF"/>
                </a:solidFill>
              </a:rPr>
              <a:t>Para </a:t>
            </a:r>
            <a:r>
              <a:rPr lang="pt-BR" sz="3200" dirty="0" smtClean="0">
                <a:solidFill>
                  <a:srgbClr val="FFFFFF"/>
                </a:solidFill>
                <a:sym typeface="Symbol"/>
              </a:rPr>
              <a:t> = 45</a:t>
            </a:r>
            <a:r>
              <a:rPr lang="pt-BR" sz="3200" baseline="30000" dirty="0" smtClean="0">
                <a:solidFill>
                  <a:srgbClr val="FFFFFF"/>
                </a:solidFill>
                <a:sym typeface="Symbol"/>
              </a:rPr>
              <a:t>o</a:t>
            </a:r>
            <a:r>
              <a:rPr lang="pt-BR" sz="3200" dirty="0" smtClean="0">
                <a:solidFill>
                  <a:srgbClr val="FFFFFF"/>
                </a:solidFill>
                <a:sym typeface="Symbol"/>
              </a:rPr>
              <a:t>, temos:  </a:t>
            </a:r>
            <a:endParaRPr lang="pt-BR" sz="3200" dirty="0"/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857224" y="1928802"/>
          <a:ext cx="2917123" cy="2286016"/>
        </p:xfrm>
        <a:graphic>
          <a:graphicData uri="http://schemas.openxmlformats.org/presentationml/2006/ole">
            <p:oleObj spid="_x0000_s65538" name="Equação" r:id="rId4" imgW="825480" imgH="850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1643042" y="0"/>
            <a:ext cx="47999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Espelhos Esféricos</a:t>
            </a:r>
            <a:endParaRPr lang="pt-BR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14282" y="785794"/>
            <a:ext cx="7072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cap="small" dirty="0" smtClean="0">
                <a:solidFill>
                  <a:srgbClr val="FFFF00"/>
                </a:solidFill>
              </a:rPr>
              <a:t>Calota Esférica </a:t>
            </a:r>
            <a:r>
              <a:rPr lang="pt-BR" sz="3200" dirty="0" smtClean="0">
                <a:solidFill>
                  <a:srgbClr val="FF0066"/>
                </a:solidFill>
                <a:sym typeface="Symbol"/>
              </a:rPr>
              <a:t> parte de uma superfície esférica limitada por um plano.</a:t>
            </a:r>
            <a:endParaRPr lang="pt-BR" sz="3200" dirty="0">
              <a:solidFill>
                <a:srgbClr val="FF0066"/>
              </a:solidFill>
            </a:endParaRPr>
          </a:p>
        </p:txBody>
      </p:sp>
      <p:pic>
        <p:nvPicPr>
          <p:cNvPr id="8" name="Imagem 7" descr="Digitalizar0007.jpg"/>
          <p:cNvPicPr>
            <a:picLocks noChangeAspect="1"/>
          </p:cNvPicPr>
          <p:nvPr/>
        </p:nvPicPr>
        <p:blipFill>
          <a:blip r:embed="rId2"/>
          <a:srcRect l="8949" t="2836" r="71894" b="81250"/>
          <a:stretch>
            <a:fillRect/>
          </a:stretch>
        </p:blipFill>
        <p:spPr>
          <a:xfrm>
            <a:off x="7215206" y="428604"/>
            <a:ext cx="1785950" cy="194891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28596" y="1857364"/>
            <a:ext cx="7072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cap="small" dirty="0" smtClean="0">
                <a:solidFill>
                  <a:srgbClr val="FFFF00"/>
                </a:solidFill>
              </a:rPr>
              <a:t>Espelho Esférico </a:t>
            </a:r>
            <a:r>
              <a:rPr lang="pt-BR" sz="3200" dirty="0" smtClean="0">
                <a:solidFill>
                  <a:srgbClr val="FF0066"/>
                </a:solidFill>
                <a:sym typeface="Symbol"/>
              </a:rPr>
              <a:t> calota esférica com uma das superfícies refletora.</a:t>
            </a:r>
            <a:endParaRPr lang="pt-BR" sz="3200" dirty="0">
              <a:solidFill>
                <a:srgbClr val="FF0066"/>
              </a:solidFill>
            </a:endParaRPr>
          </a:p>
        </p:txBody>
      </p:sp>
      <p:pic>
        <p:nvPicPr>
          <p:cNvPr id="10" name="Imagem 9" descr="concavo-convexo.jpg"/>
          <p:cNvPicPr>
            <a:picLocks noChangeAspect="1"/>
          </p:cNvPicPr>
          <p:nvPr/>
        </p:nvPicPr>
        <p:blipFill>
          <a:blip r:embed="rId3"/>
          <a:srcRect l="56807" b="7654"/>
          <a:stretch>
            <a:fillRect/>
          </a:stretch>
        </p:blipFill>
        <p:spPr>
          <a:xfrm>
            <a:off x="6786578" y="2596121"/>
            <a:ext cx="1850405" cy="204732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714348" y="3209038"/>
            <a:ext cx="6215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CC9900"/>
                </a:solidFill>
              </a:rPr>
              <a:t>Espelho côncavo </a:t>
            </a:r>
            <a:r>
              <a:rPr lang="pt-BR" sz="3200" dirty="0" smtClean="0">
                <a:solidFill>
                  <a:srgbClr val="FFFFFF"/>
                </a:solidFill>
              </a:rPr>
              <a:t>→ luz refletida na parte interna.</a:t>
            </a:r>
            <a:endParaRPr lang="pt-BR" sz="3200" dirty="0">
              <a:solidFill>
                <a:srgbClr val="FFFFFF"/>
              </a:solidFill>
            </a:endParaRPr>
          </a:p>
        </p:txBody>
      </p:sp>
      <p:pic>
        <p:nvPicPr>
          <p:cNvPr id="13" name="Imagem 12" descr="concavo-convexo.jpg"/>
          <p:cNvPicPr>
            <a:picLocks noChangeAspect="1"/>
          </p:cNvPicPr>
          <p:nvPr/>
        </p:nvPicPr>
        <p:blipFill>
          <a:blip r:embed="rId3"/>
          <a:srcRect r="41245" b="7706"/>
          <a:stretch>
            <a:fillRect/>
          </a:stretch>
        </p:blipFill>
        <p:spPr>
          <a:xfrm>
            <a:off x="6737256" y="4786322"/>
            <a:ext cx="2124786" cy="1727271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571472" y="4929198"/>
            <a:ext cx="6215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CC9900"/>
                </a:solidFill>
              </a:rPr>
              <a:t>Espelho convexo </a:t>
            </a:r>
            <a:r>
              <a:rPr lang="pt-BR" sz="3200" dirty="0" smtClean="0">
                <a:solidFill>
                  <a:schemeClr val="bg1"/>
                </a:solidFill>
              </a:rPr>
              <a:t>→ luz refletida na parte externa.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29627" y="285728"/>
            <a:ext cx="78608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dirty="0" smtClean="0">
                <a:ln w="31550" cmpd="sng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Espelhos Esféricos: </a:t>
            </a:r>
            <a:r>
              <a:rPr lang="pt-BR" sz="3600" i="1" dirty="0" smtClean="0">
                <a:ln w="31550" cmpd="sng">
                  <a:solidFill>
                    <a:srgbClr val="66FF33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principais elementos</a:t>
            </a:r>
            <a:endParaRPr lang="pt-BR" sz="3600" i="1" dirty="0">
              <a:ln w="31550" cmpd="sng">
                <a:solidFill>
                  <a:srgbClr val="66FF33"/>
                </a:solidFill>
                <a:prstDash val="solid"/>
              </a:ln>
              <a:solidFill>
                <a:srgbClr val="66FF33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Imagem 9" descr="Digitalizar0007.jpg"/>
          <p:cNvPicPr>
            <a:picLocks noChangeAspect="1"/>
          </p:cNvPicPr>
          <p:nvPr/>
        </p:nvPicPr>
        <p:blipFill>
          <a:blip r:embed="rId2"/>
          <a:srcRect l="66222" t="37349" r="4844" b="42708"/>
          <a:stretch>
            <a:fillRect/>
          </a:stretch>
        </p:blipFill>
        <p:spPr>
          <a:xfrm>
            <a:off x="357158" y="1671004"/>
            <a:ext cx="3914164" cy="354394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286280" y="1285860"/>
            <a:ext cx="4643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0066"/>
                </a:solidFill>
              </a:rPr>
              <a:t>C</a:t>
            </a:r>
            <a:r>
              <a:rPr lang="pt-BR" sz="3000" b="1" dirty="0" smtClean="0">
                <a:solidFill>
                  <a:srgbClr val="66FFFF"/>
                </a:solidFill>
              </a:rPr>
              <a:t> </a:t>
            </a:r>
            <a:r>
              <a:rPr lang="pt-BR" sz="3000" b="1" dirty="0" smtClean="0">
                <a:solidFill>
                  <a:srgbClr val="66FFFF"/>
                </a:solidFill>
                <a:sym typeface="Symbol"/>
              </a:rPr>
              <a:t> centro de curvatura</a:t>
            </a:r>
            <a:r>
              <a:rPr lang="pt-BR" sz="3000" b="1" dirty="0" smtClean="0">
                <a:solidFill>
                  <a:srgbClr val="66FFFF"/>
                </a:solidFill>
              </a:rPr>
              <a:t>  </a:t>
            </a:r>
            <a:endParaRPr lang="pt-BR" sz="3000" b="1" dirty="0">
              <a:solidFill>
                <a:srgbClr val="66FFFF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286248" y="2844225"/>
            <a:ext cx="4214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0066"/>
                </a:solidFill>
              </a:rPr>
              <a:t>Eixo principal</a:t>
            </a:r>
            <a:r>
              <a:rPr lang="pt-BR" sz="3000" b="1" dirty="0" smtClean="0">
                <a:solidFill>
                  <a:srgbClr val="66FFFF"/>
                </a:solidFill>
              </a:rPr>
              <a:t> </a:t>
            </a:r>
            <a:r>
              <a:rPr lang="pt-BR" sz="3000" b="1" dirty="0" smtClean="0">
                <a:solidFill>
                  <a:srgbClr val="66FFFF"/>
                </a:solidFill>
                <a:sym typeface="Symbol"/>
              </a:rPr>
              <a:t> reta CV</a:t>
            </a:r>
            <a:r>
              <a:rPr lang="pt-BR" sz="3000" b="1" dirty="0" smtClean="0">
                <a:solidFill>
                  <a:srgbClr val="66FFFF"/>
                </a:solidFill>
              </a:rPr>
              <a:t>  </a:t>
            </a:r>
            <a:endParaRPr lang="pt-BR" sz="3000" b="1" dirty="0">
              <a:solidFill>
                <a:srgbClr val="66FFFF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357686" y="3357562"/>
            <a:ext cx="42148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0066"/>
                </a:solidFill>
              </a:rPr>
              <a:t>R</a:t>
            </a:r>
            <a:r>
              <a:rPr lang="pt-BR" sz="3000" b="1" dirty="0" smtClean="0">
                <a:solidFill>
                  <a:srgbClr val="66FFFF"/>
                </a:solidFill>
              </a:rPr>
              <a:t> </a:t>
            </a:r>
            <a:r>
              <a:rPr lang="pt-BR" sz="3000" b="1" dirty="0" smtClean="0">
                <a:solidFill>
                  <a:srgbClr val="66FFFF"/>
                </a:solidFill>
                <a:sym typeface="Symbol"/>
              </a:rPr>
              <a:t> raio de curvatura (raio da superfície esférica)</a:t>
            </a:r>
            <a:r>
              <a:rPr lang="pt-BR" sz="3000" b="1" dirty="0" smtClean="0">
                <a:solidFill>
                  <a:srgbClr val="66FFFF"/>
                </a:solidFill>
              </a:rPr>
              <a:t>  </a:t>
            </a:r>
            <a:endParaRPr lang="pt-BR" sz="3000" b="1" dirty="0">
              <a:solidFill>
                <a:srgbClr val="66FFFF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357686" y="1928802"/>
            <a:ext cx="421481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0066"/>
                </a:solidFill>
              </a:rPr>
              <a:t>V</a:t>
            </a:r>
            <a:r>
              <a:rPr lang="pt-BR" sz="3000" b="1" dirty="0" smtClean="0">
                <a:solidFill>
                  <a:srgbClr val="66FFFF"/>
                </a:solidFill>
              </a:rPr>
              <a:t> </a:t>
            </a:r>
            <a:r>
              <a:rPr lang="pt-BR" sz="3000" b="1" dirty="0" smtClean="0">
                <a:solidFill>
                  <a:srgbClr val="66FFFF"/>
                </a:solidFill>
                <a:sym typeface="Symbol"/>
              </a:rPr>
              <a:t> vértice (pólo da calota)</a:t>
            </a:r>
            <a:r>
              <a:rPr lang="pt-BR" sz="3000" b="1" dirty="0" smtClean="0">
                <a:solidFill>
                  <a:srgbClr val="66FFFF"/>
                </a:solidFill>
              </a:rPr>
              <a:t>  </a:t>
            </a:r>
            <a:endParaRPr lang="pt-BR" sz="3000" b="1" dirty="0">
              <a:solidFill>
                <a:srgbClr val="66FFFF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286248" y="4857760"/>
            <a:ext cx="4214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0066"/>
                </a:solidFill>
              </a:rPr>
              <a:t>Abertura </a:t>
            </a:r>
            <a:r>
              <a:rPr lang="pt-BR" sz="3200" b="1" dirty="0" smtClean="0">
                <a:solidFill>
                  <a:srgbClr val="FF0066"/>
                </a:solidFill>
                <a:sym typeface="Symbol"/>
              </a:rPr>
              <a:t> </a:t>
            </a:r>
            <a:endParaRPr lang="pt-BR" sz="3000" b="1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  <p:bldP spid="20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42910" y="214290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0066"/>
                </a:solidFill>
              </a:rPr>
              <a:t>Foco principal de um espelho esférico</a:t>
            </a:r>
            <a:r>
              <a:rPr lang="pt-BR" sz="3600" b="1" dirty="0" smtClean="0">
                <a:solidFill>
                  <a:srgbClr val="66FFFF"/>
                </a:solidFill>
              </a:rPr>
              <a:t>  </a:t>
            </a:r>
            <a:endParaRPr lang="pt-BR" sz="3600" b="1" dirty="0">
              <a:solidFill>
                <a:srgbClr val="66FFFF"/>
              </a:solidFill>
            </a:endParaRPr>
          </a:p>
        </p:txBody>
      </p:sp>
      <p:pic>
        <p:nvPicPr>
          <p:cNvPr id="6" name="Imagem 5" descr="Digitalizar0007.jpg"/>
          <p:cNvPicPr>
            <a:picLocks noChangeAspect="1"/>
          </p:cNvPicPr>
          <p:nvPr/>
        </p:nvPicPr>
        <p:blipFill>
          <a:blip r:embed="rId2"/>
          <a:srcRect l="18273" t="76184" r="60529" b="11017"/>
          <a:stretch>
            <a:fillRect/>
          </a:stretch>
        </p:blipFill>
        <p:spPr>
          <a:xfrm>
            <a:off x="5000628" y="1214422"/>
            <a:ext cx="3500462" cy="277622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857224" y="928670"/>
            <a:ext cx="3786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cap="small" dirty="0" smtClean="0">
                <a:solidFill>
                  <a:srgbClr val="FFFF00"/>
                </a:solidFill>
              </a:rPr>
              <a:t>Espelho côncavo</a:t>
            </a:r>
            <a:r>
              <a:rPr lang="pt-BR" sz="3600" b="1" cap="small" dirty="0" smtClean="0">
                <a:solidFill>
                  <a:srgbClr val="FFFF00"/>
                </a:solidFill>
              </a:rPr>
              <a:t> </a:t>
            </a:r>
            <a:endParaRPr lang="pt-BR" sz="4000" cap="small" dirty="0">
              <a:solidFill>
                <a:srgbClr val="FFFF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14348" y="1571612"/>
            <a:ext cx="40719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 feixe refletido passa efetivamente por um ponto do eixo , chamado </a:t>
            </a:r>
            <a:r>
              <a:rPr lang="pt-BR" sz="3600" b="1" i="1" dirty="0" smtClean="0">
                <a:solidFill>
                  <a:srgbClr val="FF00FF"/>
                </a:solidFill>
              </a:rPr>
              <a:t>foco principal F</a:t>
            </a:r>
            <a:r>
              <a:rPr lang="pt-BR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  <a:endParaRPr lang="pt-BR" sz="3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Seta dobrada para cima 7"/>
          <p:cNvSpPr/>
          <p:nvPr/>
        </p:nvSpPr>
        <p:spPr>
          <a:xfrm rot="5400000">
            <a:off x="678629" y="4607727"/>
            <a:ext cx="1071570" cy="857256"/>
          </a:xfrm>
          <a:prstGeom prst="bentUpArrow">
            <a:avLst>
              <a:gd name="adj1" fmla="val 29267"/>
              <a:gd name="adj2" fmla="val 25000"/>
              <a:gd name="adj3" fmla="val 25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500166" y="4800439"/>
            <a:ext cx="7215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solidFill>
                  <a:srgbClr val="66FF33"/>
                </a:solidFill>
              </a:rPr>
              <a:t>O foco principal F é um ponto </a:t>
            </a:r>
            <a:r>
              <a:rPr lang="pt-BR" sz="3600" dirty="0" smtClean="0">
                <a:solidFill>
                  <a:srgbClr val="00B0F0"/>
                </a:solidFill>
              </a:rPr>
              <a:t>imagem real</a:t>
            </a:r>
            <a:r>
              <a:rPr lang="pt-BR" sz="3600" dirty="0" smtClean="0">
                <a:solidFill>
                  <a:srgbClr val="66FF33"/>
                </a:solidFill>
              </a:rPr>
              <a:t>, nos espelhos côncavos.</a:t>
            </a:r>
          </a:p>
          <a:p>
            <a:r>
              <a:rPr lang="pt-BR" sz="2400" dirty="0" smtClean="0">
                <a:solidFill>
                  <a:srgbClr val="66FF33"/>
                </a:solidFill>
              </a:rPr>
              <a:t>Considerações válidas p/ pequenas aberturas (</a:t>
            </a:r>
            <a:r>
              <a:rPr lang="pt-BR" sz="2400" dirty="0" smtClean="0">
                <a:solidFill>
                  <a:srgbClr val="66FF33"/>
                </a:solidFill>
                <a:sym typeface="Symbol"/>
              </a:rPr>
              <a:t> &lt; 10</a:t>
            </a:r>
            <a:r>
              <a:rPr lang="pt-BR" sz="2400" baseline="30000" dirty="0" smtClean="0">
                <a:solidFill>
                  <a:srgbClr val="66FF33"/>
                </a:solidFill>
                <a:sym typeface="Symbol"/>
              </a:rPr>
              <a:t>o</a:t>
            </a:r>
            <a:r>
              <a:rPr lang="pt-BR" sz="2400" dirty="0" smtClean="0">
                <a:solidFill>
                  <a:srgbClr val="66FF33"/>
                </a:solidFill>
                <a:sym typeface="Symbol"/>
              </a:rPr>
              <a:t>).</a:t>
            </a:r>
            <a:endParaRPr lang="pt-BR" sz="2400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42910" y="214290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0066"/>
                </a:solidFill>
              </a:rPr>
              <a:t>Foco principal de um espelho esférico</a:t>
            </a:r>
            <a:r>
              <a:rPr lang="pt-BR" sz="3600" b="1" dirty="0" smtClean="0">
                <a:solidFill>
                  <a:srgbClr val="66FFFF"/>
                </a:solidFill>
              </a:rPr>
              <a:t>  </a:t>
            </a:r>
            <a:endParaRPr lang="pt-BR" sz="3600" b="1" dirty="0">
              <a:solidFill>
                <a:srgbClr val="66FFFF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57224" y="785794"/>
            <a:ext cx="3786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cap="small" dirty="0" smtClean="0">
                <a:solidFill>
                  <a:srgbClr val="FFFF00"/>
                </a:solidFill>
              </a:rPr>
              <a:t>Espelho convexo</a:t>
            </a:r>
            <a:r>
              <a:rPr lang="pt-BR" sz="3600" b="1" cap="small" dirty="0" smtClean="0">
                <a:solidFill>
                  <a:srgbClr val="FFFF00"/>
                </a:solidFill>
              </a:rPr>
              <a:t> </a:t>
            </a:r>
            <a:endParaRPr lang="pt-BR" sz="4000" cap="small" dirty="0">
              <a:solidFill>
                <a:srgbClr val="FFFF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0034" y="1298564"/>
            <a:ext cx="45005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 ponto de encontro (</a:t>
            </a:r>
            <a:r>
              <a:rPr lang="pt-BR" sz="3600" b="1" i="1" dirty="0" smtClean="0">
                <a:solidFill>
                  <a:srgbClr val="FF00FF"/>
                </a:solidFill>
              </a:rPr>
              <a:t>foco principal F</a:t>
            </a:r>
            <a:r>
              <a:rPr lang="pt-BR" sz="3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r>
              <a:rPr lang="pt-BR" sz="3600" b="1" i="1" dirty="0" smtClean="0">
                <a:solidFill>
                  <a:srgbClr val="FF00FF"/>
                </a:solidFill>
              </a:rPr>
              <a:t> </a:t>
            </a:r>
            <a:r>
              <a:rPr lang="pt-BR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dos raios refletidos está nos seus prolongamentos, sobre o eixo.</a:t>
            </a:r>
            <a:endParaRPr lang="pt-BR" sz="3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Imagem 9" descr="Digitalizar0007.jpg"/>
          <p:cNvPicPr>
            <a:picLocks noChangeAspect="1"/>
          </p:cNvPicPr>
          <p:nvPr/>
        </p:nvPicPr>
        <p:blipFill>
          <a:blip r:embed="rId2"/>
          <a:srcRect l="57014" t="73958" r="13163" b="9348"/>
          <a:stretch>
            <a:fillRect/>
          </a:stretch>
        </p:blipFill>
        <p:spPr>
          <a:xfrm>
            <a:off x="4786314" y="928670"/>
            <a:ext cx="4011958" cy="2949970"/>
          </a:xfrm>
          <a:prstGeom prst="rect">
            <a:avLst/>
          </a:prstGeom>
        </p:spPr>
      </p:pic>
      <p:sp>
        <p:nvSpPr>
          <p:cNvPr id="11" name="Seta dobrada para cima 10"/>
          <p:cNvSpPr/>
          <p:nvPr/>
        </p:nvSpPr>
        <p:spPr>
          <a:xfrm rot="5400000">
            <a:off x="678629" y="4822041"/>
            <a:ext cx="1071570" cy="857256"/>
          </a:xfrm>
          <a:prstGeom prst="bentUpArrow">
            <a:avLst>
              <a:gd name="adj1" fmla="val 29267"/>
              <a:gd name="adj2" fmla="val 25000"/>
              <a:gd name="adj3" fmla="val 25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214414" y="4871877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solidFill>
                  <a:srgbClr val="66FF33"/>
                </a:solidFill>
              </a:rPr>
              <a:t>O foco principal F é um ponto </a:t>
            </a:r>
            <a:r>
              <a:rPr lang="pt-BR" sz="3600" dirty="0" smtClean="0">
                <a:solidFill>
                  <a:srgbClr val="00B0F0"/>
                </a:solidFill>
              </a:rPr>
              <a:t>imagem virtual</a:t>
            </a:r>
            <a:r>
              <a:rPr lang="pt-BR" sz="3600" dirty="0" smtClean="0">
                <a:solidFill>
                  <a:srgbClr val="66FF33"/>
                </a:solidFill>
              </a:rPr>
              <a:t>, nos espelhos convexos.</a:t>
            </a:r>
          </a:p>
          <a:p>
            <a:pPr algn="ctr"/>
            <a:r>
              <a:rPr lang="pt-BR" sz="2400" dirty="0" smtClean="0">
                <a:solidFill>
                  <a:srgbClr val="66FF33"/>
                </a:solidFill>
              </a:rPr>
              <a:t>Considerações válidas p/ pequenas aberturas (</a:t>
            </a:r>
            <a:r>
              <a:rPr lang="pt-BR" sz="2400" dirty="0" smtClean="0">
                <a:solidFill>
                  <a:srgbClr val="66FF33"/>
                </a:solidFill>
                <a:sym typeface="Symbol"/>
              </a:rPr>
              <a:t> &lt; 10</a:t>
            </a:r>
            <a:r>
              <a:rPr lang="pt-BR" sz="2400" baseline="30000" dirty="0" smtClean="0">
                <a:solidFill>
                  <a:srgbClr val="66FF33"/>
                </a:solidFill>
                <a:sym typeface="Symbol"/>
              </a:rPr>
              <a:t>o</a:t>
            </a:r>
            <a:r>
              <a:rPr lang="pt-BR" sz="2400" dirty="0" smtClean="0">
                <a:solidFill>
                  <a:srgbClr val="66FF33"/>
                </a:solidFill>
                <a:sym typeface="Symbol"/>
              </a:rPr>
              <a:t>).</a:t>
            </a:r>
            <a:endParaRPr lang="pt-BR" sz="2400" dirty="0" smtClean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71472" y="214290"/>
            <a:ext cx="4929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cap="small" dirty="0" smtClean="0">
                <a:solidFill>
                  <a:srgbClr val="FFFF00"/>
                </a:solidFill>
              </a:rPr>
              <a:t>Distância Focal ( </a:t>
            </a:r>
            <a:r>
              <a:rPr lang="pt-BR" sz="4000" b="1" i="1" dirty="0" smtClean="0">
                <a:solidFill>
                  <a:srgbClr val="FFFF00"/>
                </a:solidFill>
              </a:rPr>
              <a:t>f </a:t>
            </a:r>
            <a:r>
              <a:rPr lang="pt-BR" sz="4000" b="1" cap="small" dirty="0" smtClean="0">
                <a:solidFill>
                  <a:srgbClr val="FFFF00"/>
                </a:solidFill>
              </a:rPr>
              <a:t>)</a:t>
            </a:r>
            <a:endParaRPr lang="pt-BR" sz="4000" cap="small" dirty="0">
              <a:solidFill>
                <a:srgbClr val="FFFF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643042" y="1071546"/>
            <a:ext cx="7215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FF0000"/>
                </a:solidFill>
              </a:rPr>
              <a:t>Distância entre o foco e o vértice.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5" name="Seta dobrada para cima 4"/>
          <p:cNvSpPr/>
          <p:nvPr/>
        </p:nvSpPr>
        <p:spPr>
          <a:xfrm rot="5400000">
            <a:off x="1107257" y="1035827"/>
            <a:ext cx="500066" cy="571504"/>
          </a:xfrm>
          <a:prstGeom prst="bentUpArrow">
            <a:avLst>
              <a:gd name="adj1" fmla="val 29267"/>
              <a:gd name="adj2" fmla="val 25000"/>
              <a:gd name="adj3" fmla="val 25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85720" y="1643050"/>
            <a:ext cx="52864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FFCC"/>
                </a:solidFill>
              </a:rPr>
              <a:t>Para espelhos esféricos de pequena abertura (</a:t>
            </a:r>
            <a:r>
              <a:rPr lang="pt-BR" sz="3200" dirty="0" smtClean="0">
                <a:solidFill>
                  <a:srgbClr val="FFFFCC"/>
                </a:solidFill>
                <a:sym typeface="Symbol"/>
              </a:rPr>
              <a:t> &lt; 10</a:t>
            </a:r>
            <a:r>
              <a:rPr lang="pt-BR" sz="3200" baseline="30000" dirty="0" smtClean="0">
                <a:solidFill>
                  <a:srgbClr val="FFFFCC"/>
                </a:solidFill>
                <a:sym typeface="Symbol"/>
              </a:rPr>
              <a:t>o</a:t>
            </a:r>
            <a:r>
              <a:rPr lang="pt-BR" sz="3200" dirty="0" smtClean="0">
                <a:solidFill>
                  <a:srgbClr val="FFFFCC"/>
                </a:solidFill>
                <a:sym typeface="Symbol"/>
              </a:rPr>
              <a:t>) o </a:t>
            </a:r>
            <a:r>
              <a:rPr lang="pt-BR" sz="3200" dirty="0" smtClean="0">
                <a:solidFill>
                  <a:srgbClr val="FFFFCC"/>
                </a:solidFill>
              </a:rPr>
              <a:t>foco principal F encontra-se aproximadamente no ponto médio da reta CV.</a:t>
            </a:r>
          </a:p>
        </p:txBody>
      </p:sp>
      <p:sp>
        <p:nvSpPr>
          <p:cNvPr id="7" name="Seta para a direita 6"/>
          <p:cNvSpPr/>
          <p:nvPr/>
        </p:nvSpPr>
        <p:spPr>
          <a:xfrm>
            <a:off x="5572132" y="2643182"/>
            <a:ext cx="571504" cy="42862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6500826" y="2285992"/>
          <a:ext cx="1739612" cy="1071570"/>
        </p:xfrm>
        <a:graphic>
          <a:graphicData uri="http://schemas.openxmlformats.org/presentationml/2006/ole">
            <p:oleObj spid="_x0000_s66562" name="Equação" r:id="rId3" imgW="431640" imgH="393480" progId="Equation.3">
              <p:embed/>
            </p:oleObj>
          </a:graphicData>
        </a:graphic>
      </p:graphicFrame>
      <p:pic>
        <p:nvPicPr>
          <p:cNvPr id="11" name="Imagem 10" descr="Digitalizar0008.jpg"/>
          <p:cNvPicPr>
            <a:picLocks noChangeAspect="1"/>
          </p:cNvPicPr>
          <p:nvPr/>
        </p:nvPicPr>
        <p:blipFill>
          <a:blip r:embed="rId4"/>
          <a:srcRect l="33019" t="17708" r="7548" b="67709"/>
          <a:stretch>
            <a:fillRect/>
          </a:stretch>
        </p:blipFill>
        <p:spPr>
          <a:xfrm>
            <a:off x="1214414" y="4119567"/>
            <a:ext cx="7215238" cy="2405080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2143108" y="5429264"/>
            <a:ext cx="1428760" cy="642942"/>
          </a:xfrm>
          <a:prstGeom prst="ellipse">
            <a:avLst/>
          </a:prstGeom>
          <a:noFill/>
          <a:ln w="317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6000760" y="5429264"/>
            <a:ext cx="1428760" cy="642942"/>
          </a:xfrm>
          <a:prstGeom prst="ellipse">
            <a:avLst/>
          </a:prstGeom>
          <a:noFill/>
          <a:ln w="317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xit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85786" y="220784"/>
            <a:ext cx="4714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1" dirty="0" smtClean="0">
                <a:solidFill>
                  <a:srgbClr val="FF0066"/>
                </a:solidFill>
              </a:rPr>
              <a:t>Aberração esférica</a:t>
            </a:r>
            <a:endParaRPr lang="pt-BR" sz="4000" b="1" i="1" dirty="0">
              <a:solidFill>
                <a:srgbClr val="FF0066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00034" y="1214422"/>
            <a:ext cx="47149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Qdo</a:t>
            </a:r>
            <a:r>
              <a:rPr lang="pt-B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raios de luz paralelos incidem paralelamente ao eixo de um espelho esférico côncavo de </a:t>
            </a:r>
            <a:r>
              <a:rPr lang="pt-BR" sz="3200" dirty="0" smtClean="0">
                <a:solidFill>
                  <a:srgbClr val="FFC000"/>
                </a:solidFill>
              </a:rPr>
              <a:t>grande abertura</a:t>
            </a:r>
            <a:r>
              <a:rPr lang="pt-B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os raios </a:t>
            </a:r>
            <a:r>
              <a:rPr lang="pt-BR" sz="3200" dirty="0" smtClean="0">
                <a:solidFill>
                  <a:srgbClr val="FFC000"/>
                </a:solidFill>
              </a:rPr>
              <a:t>não</a:t>
            </a:r>
            <a:r>
              <a:rPr lang="pt-B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convergem p/ um único ponto do eixo, e formam uma </a:t>
            </a:r>
            <a:r>
              <a:rPr lang="pt-BR" sz="3200" dirty="0" smtClean="0">
                <a:solidFill>
                  <a:srgbClr val="FFC000"/>
                </a:solidFill>
              </a:rPr>
              <a:t>mancha luminosa</a:t>
            </a:r>
            <a:r>
              <a:rPr lang="pt-B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pt-BR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4890912" y="1285860"/>
            <a:ext cx="3967368" cy="4326940"/>
            <a:chOff x="4890912" y="1285860"/>
            <a:chExt cx="3967368" cy="4326940"/>
          </a:xfrm>
        </p:grpSpPr>
        <p:pic>
          <p:nvPicPr>
            <p:cNvPr id="4" name="Imagem 3" descr="Digitalizar0008.jpg"/>
            <p:cNvPicPr>
              <a:picLocks noChangeAspect="1"/>
            </p:cNvPicPr>
            <p:nvPr/>
          </p:nvPicPr>
          <p:blipFill>
            <a:blip r:embed="rId2"/>
            <a:srcRect l="7362" t="36895" r="66981" b="41667"/>
            <a:stretch>
              <a:fillRect/>
            </a:stretch>
          </p:blipFill>
          <p:spPr>
            <a:xfrm>
              <a:off x="5191056" y="1285860"/>
              <a:ext cx="3524348" cy="4000477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/>
          </p:nvSpPr>
          <p:spPr>
            <a:xfrm>
              <a:off x="4890912" y="5274246"/>
              <a:ext cx="39673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dirty="0" smtClean="0">
                  <a:solidFill>
                    <a:schemeClr val="bg1"/>
                  </a:solidFill>
                </a:rPr>
                <a:t>Espelho esférico côncavo de grande abertura.</a:t>
              </a:r>
              <a:endParaRPr lang="pt-BR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gitalizar0008.jpg"/>
          <p:cNvPicPr>
            <a:picLocks noChangeAspect="1"/>
          </p:cNvPicPr>
          <p:nvPr/>
        </p:nvPicPr>
        <p:blipFill>
          <a:blip r:embed="rId2" cstate="print"/>
          <a:srcRect l="68551" t="42129" r="6133" b="37500"/>
          <a:stretch>
            <a:fillRect/>
          </a:stretch>
        </p:blipFill>
        <p:spPr>
          <a:xfrm>
            <a:off x="4500562" y="1500174"/>
            <a:ext cx="4310166" cy="471144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42910" y="1611705"/>
            <a:ext cx="364333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FFFF00"/>
                </a:solidFill>
              </a:rPr>
              <a:t>Faz convergir num ponto todos os raios que incidem  no espelho paralelamente ao eixo principal, independentemente de sua abertura. </a:t>
            </a:r>
            <a:endParaRPr lang="pt-BR" sz="3200" dirty="0">
              <a:solidFill>
                <a:srgbClr val="FFFF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00298" y="500042"/>
            <a:ext cx="4714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rgbClr val="FF0066"/>
                </a:solidFill>
              </a:rPr>
              <a:t>Espelho parabólico</a:t>
            </a:r>
            <a:endParaRPr lang="pt-BR" sz="40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0034" y="71414"/>
            <a:ext cx="8250657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400" b="1" cap="none" spc="0" dirty="0" smtClean="0">
                <a:ln w="1905"/>
                <a:solidFill>
                  <a:srgbClr val="66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Formação de imagens nos espelhos esféricos</a:t>
            </a:r>
            <a:endParaRPr lang="pt-BR" sz="3400" b="1" cap="none" spc="0" dirty="0">
              <a:ln w="1905"/>
              <a:solidFill>
                <a:srgbClr val="66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71472" y="1142984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solidFill>
                  <a:srgbClr val="FFFF00"/>
                </a:solidFill>
              </a:rPr>
              <a:t>Dependendo da posição em que o objeto é colocado em relação ao espelho </a:t>
            </a:r>
            <a:r>
              <a:rPr lang="pt-BR" sz="3200" dirty="0" err="1" smtClean="0">
                <a:solidFill>
                  <a:srgbClr val="FFFF00"/>
                </a:solidFill>
              </a:rPr>
              <a:t>esf</a:t>
            </a:r>
            <a:r>
              <a:rPr lang="pt-BR" sz="3200" dirty="0" smtClean="0">
                <a:solidFill>
                  <a:srgbClr val="FFFF00"/>
                </a:solidFill>
              </a:rPr>
              <a:t>. côncavo, podemos ter 3 situações importantes:</a:t>
            </a:r>
            <a:endParaRPr lang="pt-BR" sz="3200" dirty="0">
              <a:solidFill>
                <a:srgbClr val="FFFF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71472" y="500042"/>
            <a:ext cx="2286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cap="small" dirty="0" smtClean="0">
                <a:solidFill>
                  <a:srgbClr val="FF00FF"/>
                </a:solidFill>
              </a:rPr>
              <a:t>Côncavo</a:t>
            </a:r>
            <a:r>
              <a:rPr lang="pt-BR" sz="3600" b="1" cap="small" dirty="0" smtClean="0">
                <a:solidFill>
                  <a:srgbClr val="FF00FF"/>
                </a:solidFill>
              </a:rPr>
              <a:t> </a:t>
            </a:r>
            <a:endParaRPr lang="pt-BR" sz="4000" cap="small" dirty="0">
              <a:solidFill>
                <a:srgbClr val="FF00FF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42910" y="1142984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1ª ) </a:t>
            </a:r>
            <a:r>
              <a:rPr lang="pt-BR" sz="3600" dirty="0" smtClean="0">
                <a:solidFill>
                  <a:schemeClr val="bg1"/>
                </a:solidFill>
              </a:rPr>
              <a:t>Objeto situado entre o foco F e o vértice V:</a:t>
            </a:r>
            <a:endParaRPr lang="pt-BR" sz="3600" dirty="0">
              <a:solidFill>
                <a:schemeClr val="bg1"/>
              </a:solidFill>
            </a:endParaRPr>
          </a:p>
        </p:txBody>
      </p:sp>
      <p:pic>
        <p:nvPicPr>
          <p:cNvPr id="6" name="Imagem 5" descr="Digitalizar0010.jpg"/>
          <p:cNvPicPr>
            <a:picLocks noChangeAspect="1"/>
          </p:cNvPicPr>
          <p:nvPr/>
        </p:nvPicPr>
        <p:blipFill>
          <a:blip r:embed="rId2"/>
          <a:srcRect l="9256" t="16666" r="52727" b="69110"/>
          <a:stretch>
            <a:fillRect/>
          </a:stretch>
        </p:blipFill>
        <p:spPr>
          <a:xfrm>
            <a:off x="2928926" y="1785926"/>
            <a:ext cx="5500726" cy="282885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500166" y="4714884"/>
            <a:ext cx="4286280" cy="1569660"/>
          </a:xfrm>
          <a:prstGeom prst="rect">
            <a:avLst/>
          </a:prstGeom>
          <a:ln w="31750" cmpd="tri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3200" b="1" i="1" dirty="0" smtClean="0">
                <a:solidFill>
                  <a:srgbClr val="FF0000"/>
                </a:solidFill>
              </a:rPr>
              <a:t>- imagem virtual, </a:t>
            </a:r>
          </a:p>
          <a:p>
            <a:pPr>
              <a:buFontTx/>
              <a:buChar char="-"/>
            </a:pPr>
            <a:r>
              <a:rPr lang="pt-BR" sz="3200" b="1" i="1" dirty="0" smtClean="0">
                <a:solidFill>
                  <a:srgbClr val="FF0000"/>
                </a:solidFill>
              </a:rPr>
              <a:t> direita e </a:t>
            </a:r>
          </a:p>
          <a:p>
            <a:pPr>
              <a:buFontTx/>
              <a:buChar char="-"/>
            </a:pPr>
            <a:r>
              <a:rPr lang="pt-BR" sz="3200" b="1" i="1" dirty="0" smtClean="0">
                <a:solidFill>
                  <a:srgbClr val="FF0000"/>
                </a:solidFill>
              </a:rPr>
              <a:t> maior do que o objeto.</a:t>
            </a:r>
            <a:endParaRPr lang="pt-BR" sz="3200" b="1" i="1" dirty="0">
              <a:solidFill>
                <a:srgbClr val="FF0000"/>
              </a:solidFill>
            </a:endParaRPr>
          </a:p>
        </p:txBody>
      </p:sp>
      <p:sp>
        <p:nvSpPr>
          <p:cNvPr id="8" name="Seta dobrada para cima 7"/>
          <p:cNvSpPr/>
          <p:nvPr/>
        </p:nvSpPr>
        <p:spPr>
          <a:xfrm rot="5400000">
            <a:off x="-392941" y="3750471"/>
            <a:ext cx="2786082" cy="857256"/>
          </a:xfrm>
          <a:prstGeom prst="bentUpArrow">
            <a:avLst>
              <a:gd name="adj1" fmla="val 29267"/>
              <a:gd name="adj2" fmla="val 25000"/>
              <a:gd name="adj3" fmla="val 25000"/>
            </a:avLst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Digitalizar0010.jpg"/>
          <p:cNvPicPr>
            <a:picLocks noChangeAspect="1"/>
          </p:cNvPicPr>
          <p:nvPr/>
        </p:nvPicPr>
        <p:blipFill>
          <a:blip r:embed="rId2"/>
          <a:srcRect l="56876" t="17313" r="10243" b="65877"/>
          <a:stretch>
            <a:fillRect/>
          </a:stretch>
        </p:blipFill>
        <p:spPr>
          <a:xfrm>
            <a:off x="5929322" y="4714884"/>
            <a:ext cx="2744868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71472" y="142852"/>
            <a:ext cx="8208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Princípios da Óptica Geométrica</a:t>
            </a:r>
            <a:endParaRPr lang="pt-BR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428596" y="1357298"/>
            <a:ext cx="8572560" cy="1928826"/>
            <a:chOff x="428596" y="1357298"/>
            <a:chExt cx="8572560" cy="1928826"/>
          </a:xfrm>
        </p:grpSpPr>
        <p:sp>
          <p:nvSpPr>
            <p:cNvPr id="9" name="Título 1"/>
            <p:cNvSpPr txBox="1">
              <a:spLocks/>
            </p:cNvSpPr>
            <p:nvPr/>
          </p:nvSpPr>
          <p:spPr>
            <a:xfrm>
              <a:off x="428596" y="1357298"/>
              <a:ext cx="8572560" cy="192882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</a:rPr>
                <a:t>Reversibilidade dos raios de luz</a:t>
              </a:r>
              <a:r>
                <a:rPr kumimoji="0" lang="pt-B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/>
              </a:r>
              <a:br>
                <a:rPr kumimoji="0" lang="pt-B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r>
                <a:rPr kumimoji="0" lang="pt-B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	 </a:t>
              </a:r>
              <a:r>
                <a:rPr kumimoji="0" lang="pt-BR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O caminho seguido pela luz 	independe do</a:t>
              </a:r>
              <a:r>
                <a:rPr kumimoji="0" lang="pt-BR" sz="40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sentido de 	propagação.</a:t>
              </a:r>
              <a:endPara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7" name="Seta dobrada para cima 6"/>
            <p:cNvSpPr/>
            <p:nvPr/>
          </p:nvSpPr>
          <p:spPr>
            <a:xfrm rot="5400000">
              <a:off x="642910" y="2000240"/>
              <a:ext cx="428628" cy="428628"/>
            </a:xfrm>
            <a:prstGeom prst="bentUpArrow">
              <a:avLst>
                <a:gd name="adj1" fmla="val 39222"/>
                <a:gd name="adj2" fmla="val 26778"/>
                <a:gd name="adj3" fmla="val 32111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0" name="Imagem 9" descr="reversibilidade-luz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4500570"/>
            <a:ext cx="4643469" cy="1857388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785786" y="3643314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66FF33"/>
                </a:solidFill>
              </a:rPr>
              <a:t>Considere que um raio faz o percurso </a:t>
            </a:r>
            <a:r>
              <a:rPr lang="pt-BR" sz="2400" b="1" dirty="0" smtClean="0">
                <a:solidFill>
                  <a:srgbClr val="66FF33"/>
                </a:solidFill>
              </a:rPr>
              <a:t>ABC</a:t>
            </a:r>
            <a:r>
              <a:rPr lang="pt-BR" sz="2400" dirty="0" smtClean="0">
                <a:solidFill>
                  <a:srgbClr val="66FF33"/>
                </a:solidFill>
              </a:rPr>
              <a:t>. Se o raio de luz fizer o percurso no sentido contrário </a:t>
            </a:r>
            <a:r>
              <a:rPr lang="pt-BR" sz="2400" b="1" dirty="0" smtClean="0">
                <a:solidFill>
                  <a:srgbClr val="66FF33"/>
                </a:solidFill>
              </a:rPr>
              <a:t>CBA</a:t>
            </a:r>
            <a:r>
              <a:rPr lang="pt-BR" sz="2400" dirty="0" smtClean="0">
                <a:solidFill>
                  <a:srgbClr val="66FF33"/>
                </a:solidFill>
              </a:rPr>
              <a:t>, a trajetória do raio será a mesma. </a:t>
            </a:r>
            <a:endParaRPr lang="pt-BR" sz="2400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00034" y="214290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2ª ) </a:t>
            </a:r>
            <a:r>
              <a:rPr lang="pt-BR" sz="3600" dirty="0" smtClean="0">
                <a:solidFill>
                  <a:schemeClr val="bg1"/>
                </a:solidFill>
              </a:rPr>
              <a:t>Objeto situado entre o centro de curvatura C e o foco principal </a:t>
            </a:r>
            <a:endParaRPr lang="pt-BR" sz="3600" dirty="0">
              <a:solidFill>
                <a:schemeClr val="bg1"/>
              </a:solidFill>
            </a:endParaRPr>
          </a:p>
        </p:txBody>
      </p:sp>
      <p:pic>
        <p:nvPicPr>
          <p:cNvPr id="4" name="Imagem 3" descr="Digitalizar0010.jpg"/>
          <p:cNvPicPr>
            <a:picLocks noChangeAspect="1"/>
          </p:cNvPicPr>
          <p:nvPr/>
        </p:nvPicPr>
        <p:blipFill>
          <a:blip r:embed="rId2"/>
          <a:srcRect l="49020" t="38999" r="18325" b="48958"/>
          <a:stretch>
            <a:fillRect/>
          </a:stretch>
        </p:blipFill>
        <p:spPr>
          <a:xfrm>
            <a:off x="1785918" y="1428736"/>
            <a:ext cx="5264948" cy="266892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000232" y="4429132"/>
            <a:ext cx="4286280" cy="1569660"/>
          </a:xfrm>
          <a:prstGeom prst="rect">
            <a:avLst/>
          </a:prstGeom>
          <a:ln w="31750" cmpd="tri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3200" b="1" i="1" dirty="0" smtClean="0">
                <a:solidFill>
                  <a:srgbClr val="FF0000"/>
                </a:solidFill>
              </a:rPr>
              <a:t>- imagem real, </a:t>
            </a:r>
          </a:p>
          <a:p>
            <a:pPr>
              <a:buFontTx/>
              <a:buChar char="-"/>
            </a:pPr>
            <a:r>
              <a:rPr lang="pt-BR" sz="3200" b="1" i="1" dirty="0" smtClean="0">
                <a:solidFill>
                  <a:srgbClr val="FF0000"/>
                </a:solidFill>
              </a:rPr>
              <a:t> invertida e </a:t>
            </a:r>
          </a:p>
          <a:p>
            <a:pPr>
              <a:buFontTx/>
              <a:buChar char="-"/>
            </a:pPr>
            <a:r>
              <a:rPr lang="pt-BR" sz="3200" b="1" i="1" dirty="0" smtClean="0">
                <a:solidFill>
                  <a:srgbClr val="FF0000"/>
                </a:solidFill>
              </a:rPr>
              <a:t> maior do que o objeto.</a:t>
            </a:r>
            <a:endParaRPr lang="pt-BR" sz="3200" b="1" i="1" dirty="0">
              <a:solidFill>
                <a:srgbClr val="FF0000"/>
              </a:solidFill>
            </a:endParaRPr>
          </a:p>
        </p:txBody>
      </p:sp>
      <p:sp>
        <p:nvSpPr>
          <p:cNvPr id="6" name="Seta dobrada para cima 5"/>
          <p:cNvSpPr/>
          <p:nvPr/>
        </p:nvSpPr>
        <p:spPr>
          <a:xfrm rot="5400000">
            <a:off x="107125" y="3464719"/>
            <a:ext cx="2786082" cy="857256"/>
          </a:xfrm>
          <a:prstGeom prst="bentUpArrow">
            <a:avLst>
              <a:gd name="adj1" fmla="val 29267"/>
              <a:gd name="adj2" fmla="val 25000"/>
              <a:gd name="adj3" fmla="val 25000"/>
            </a:avLst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00034" y="214290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3ª ) </a:t>
            </a:r>
            <a:r>
              <a:rPr lang="pt-BR" sz="3600" dirty="0" smtClean="0">
                <a:solidFill>
                  <a:schemeClr val="bg1"/>
                </a:solidFill>
              </a:rPr>
              <a:t>Objeto situado antes do centro de curvatura C</a:t>
            </a:r>
            <a:endParaRPr lang="pt-BR" sz="3600" dirty="0">
              <a:solidFill>
                <a:schemeClr val="bg1"/>
              </a:solidFill>
            </a:endParaRPr>
          </a:p>
        </p:txBody>
      </p:sp>
      <p:pic>
        <p:nvPicPr>
          <p:cNvPr id="4" name="Imagem 3" descr="Digitalizar0010.jpg"/>
          <p:cNvPicPr>
            <a:picLocks noChangeAspect="1"/>
          </p:cNvPicPr>
          <p:nvPr/>
        </p:nvPicPr>
        <p:blipFill>
          <a:blip r:embed="rId2" cstate="print"/>
          <a:srcRect l="51040" t="59023" r="19574" b="29167"/>
          <a:stretch>
            <a:fillRect/>
          </a:stretch>
        </p:blipFill>
        <p:spPr>
          <a:xfrm>
            <a:off x="3071802" y="1285860"/>
            <a:ext cx="4429156" cy="244675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000232" y="4429132"/>
            <a:ext cx="6215106" cy="1569660"/>
          </a:xfrm>
          <a:prstGeom prst="rect">
            <a:avLst/>
          </a:prstGeom>
          <a:ln w="31750" cmpd="tri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3200" b="1" i="1" dirty="0" smtClean="0">
                <a:solidFill>
                  <a:srgbClr val="FF0000"/>
                </a:solidFill>
              </a:rPr>
              <a:t>- imagem real, </a:t>
            </a:r>
          </a:p>
          <a:p>
            <a:pPr>
              <a:buFontTx/>
              <a:buChar char="-"/>
            </a:pPr>
            <a:r>
              <a:rPr lang="pt-BR" sz="3200" b="1" i="1" dirty="0" smtClean="0">
                <a:solidFill>
                  <a:srgbClr val="FF0000"/>
                </a:solidFill>
              </a:rPr>
              <a:t> invertida e </a:t>
            </a:r>
          </a:p>
          <a:p>
            <a:pPr>
              <a:buFontTx/>
              <a:buChar char="-"/>
            </a:pPr>
            <a:r>
              <a:rPr lang="pt-BR" sz="3200" b="1" i="1" dirty="0" smtClean="0">
                <a:solidFill>
                  <a:srgbClr val="FF0000"/>
                </a:solidFill>
              </a:rPr>
              <a:t> menor do que o objeto.</a:t>
            </a:r>
            <a:endParaRPr lang="pt-BR" sz="3200" b="1" i="1" dirty="0">
              <a:solidFill>
                <a:srgbClr val="FF0000"/>
              </a:solidFill>
            </a:endParaRPr>
          </a:p>
        </p:txBody>
      </p:sp>
      <p:sp>
        <p:nvSpPr>
          <p:cNvPr id="6" name="Seta dobrada para cima 5"/>
          <p:cNvSpPr/>
          <p:nvPr/>
        </p:nvSpPr>
        <p:spPr>
          <a:xfrm rot="5400000">
            <a:off x="107125" y="3464719"/>
            <a:ext cx="2786082" cy="857256"/>
          </a:xfrm>
          <a:prstGeom prst="bentUpArrow">
            <a:avLst>
              <a:gd name="adj1" fmla="val 29267"/>
              <a:gd name="adj2" fmla="val 25000"/>
              <a:gd name="adj3" fmla="val 25000"/>
            </a:avLst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gitalizar0010.jpg"/>
          <p:cNvPicPr>
            <a:picLocks noChangeAspect="1"/>
          </p:cNvPicPr>
          <p:nvPr/>
        </p:nvPicPr>
        <p:blipFill>
          <a:blip r:embed="rId2" cstate="print"/>
          <a:srcRect l="15113" t="81849" r="53865" b="5903"/>
          <a:stretch>
            <a:fillRect/>
          </a:stretch>
        </p:blipFill>
        <p:spPr>
          <a:xfrm>
            <a:off x="4143372" y="785794"/>
            <a:ext cx="4587314" cy="248934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14348" y="863726"/>
            <a:ext cx="2286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cap="small" dirty="0" smtClean="0">
                <a:solidFill>
                  <a:srgbClr val="FF00FF"/>
                </a:solidFill>
              </a:rPr>
              <a:t>Convexo</a:t>
            </a:r>
            <a:r>
              <a:rPr lang="pt-BR" sz="3600" b="1" cap="small" dirty="0" smtClean="0">
                <a:solidFill>
                  <a:srgbClr val="FF00FF"/>
                </a:solidFill>
              </a:rPr>
              <a:t> </a:t>
            </a:r>
            <a:endParaRPr lang="pt-BR" sz="4000" cap="small" dirty="0">
              <a:solidFill>
                <a:srgbClr val="FF00FF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00034" y="71414"/>
            <a:ext cx="8250657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400" b="1" cap="none" spc="0" dirty="0" smtClean="0">
                <a:ln w="1905"/>
                <a:solidFill>
                  <a:srgbClr val="66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Formação de imagens nos espelhos esféricos</a:t>
            </a:r>
            <a:endParaRPr lang="pt-BR" sz="3400" b="1" cap="none" spc="0" dirty="0">
              <a:ln w="1905"/>
              <a:solidFill>
                <a:srgbClr val="66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71472" y="1675520"/>
            <a:ext cx="45005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Qualquer que seja a posição do objeto colocado diante do espelho convexo, a imagem é sempre </a:t>
            </a:r>
            <a:r>
              <a:rPr lang="pt-BR" sz="3200" b="1" dirty="0" smtClean="0">
                <a:solidFill>
                  <a:srgbClr val="FF0000"/>
                </a:solidFill>
              </a:rPr>
              <a:t>virtual, direita e menor do que o objeto</a:t>
            </a:r>
            <a:r>
              <a:rPr lang="pt-BR" sz="3200" b="1" dirty="0" smtClean="0">
                <a:solidFill>
                  <a:schemeClr val="bg1"/>
                </a:solidFill>
              </a:rPr>
              <a:t>.</a:t>
            </a:r>
            <a:endParaRPr lang="pt-BR" sz="3200" dirty="0">
              <a:solidFill>
                <a:schemeClr val="bg1"/>
              </a:solidFill>
            </a:endParaRPr>
          </a:p>
        </p:txBody>
      </p:sp>
      <p:pic>
        <p:nvPicPr>
          <p:cNvPr id="6" name="Imagem 5" descr="Digitalizar0010.jpg"/>
          <p:cNvPicPr>
            <a:picLocks noChangeAspect="1"/>
          </p:cNvPicPr>
          <p:nvPr/>
        </p:nvPicPr>
        <p:blipFill>
          <a:blip r:embed="rId2" cstate="print"/>
          <a:srcRect l="59816" t="81829" r="9958" b="3125"/>
          <a:stretch>
            <a:fillRect/>
          </a:stretch>
        </p:blipFill>
        <p:spPr>
          <a:xfrm>
            <a:off x="5357818" y="3786190"/>
            <a:ext cx="3143272" cy="215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gitalizar0011.jpg"/>
          <p:cNvPicPr>
            <a:picLocks noChangeAspect="1"/>
          </p:cNvPicPr>
          <p:nvPr/>
        </p:nvPicPr>
        <p:blipFill>
          <a:blip r:embed="rId2">
            <a:lum bright="-25000" contrast="2000"/>
          </a:blip>
          <a:srcRect l="8035" t="19792" r="48501" b="61458"/>
          <a:stretch>
            <a:fillRect/>
          </a:stretch>
        </p:blipFill>
        <p:spPr>
          <a:xfrm>
            <a:off x="3857620" y="2714620"/>
            <a:ext cx="4960972" cy="307922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14348" y="0"/>
            <a:ext cx="2928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cap="small" dirty="0" smtClean="0">
                <a:solidFill>
                  <a:srgbClr val="FF00FF"/>
                </a:solidFill>
              </a:rPr>
              <a:t>Aplicações</a:t>
            </a:r>
            <a:r>
              <a:rPr lang="pt-BR" sz="3600" b="1" cap="small" dirty="0" smtClean="0">
                <a:solidFill>
                  <a:srgbClr val="FF00FF"/>
                </a:solidFill>
              </a:rPr>
              <a:t> </a:t>
            </a:r>
            <a:endParaRPr lang="pt-BR" sz="4000" cap="small" dirty="0">
              <a:solidFill>
                <a:srgbClr val="FF00FF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71472" y="2928934"/>
            <a:ext cx="3571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66FFFF"/>
                </a:solidFill>
              </a:rPr>
              <a:t>Observe na figura, há um pequeno espelho convexo adaptado ao espelho plano retrovisor.</a:t>
            </a:r>
            <a:endParaRPr lang="pt-BR" sz="3200" dirty="0">
              <a:solidFill>
                <a:srgbClr val="66FFFF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00034" y="428604"/>
            <a:ext cx="83582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Espelhos convexos </a:t>
            </a:r>
            <a:r>
              <a:rPr lang="pt-BR" sz="3200" b="1" dirty="0" smtClean="0">
                <a:solidFill>
                  <a:srgbClr val="FF0000"/>
                </a:solidFill>
              </a:rPr>
              <a:t>→</a:t>
            </a:r>
            <a:r>
              <a:rPr lang="pt-BR" sz="3200" b="1" dirty="0" smtClean="0">
                <a:solidFill>
                  <a:schemeClr val="bg1"/>
                </a:solidFill>
              </a:rPr>
              <a:t> retrovisores de motocicletas, automóveis (externo ao lado do passageiro), portas dos elevadores, saídas de garagem. Apresentam maior campo visual.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14348" y="77908"/>
            <a:ext cx="2928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cap="small" dirty="0" smtClean="0">
                <a:solidFill>
                  <a:srgbClr val="FF00FF"/>
                </a:solidFill>
              </a:rPr>
              <a:t>Aplicações</a:t>
            </a:r>
            <a:r>
              <a:rPr lang="pt-BR" sz="3600" b="1" cap="small" dirty="0" smtClean="0">
                <a:solidFill>
                  <a:srgbClr val="FF00FF"/>
                </a:solidFill>
              </a:rPr>
              <a:t> </a:t>
            </a:r>
            <a:endParaRPr lang="pt-BR" sz="4000" cap="small" dirty="0">
              <a:solidFill>
                <a:srgbClr val="FF00FF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85786" y="3152847"/>
            <a:ext cx="35719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66FFFF"/>
                </a:solidFill>
              </a:rPr>
              <a:t>Espelhos de barbear, de maquiagem, dos dentistas.</a:t>
            </a:r>
            <a:endParaRPr lang="pt-BR" sz="3200" dirty="0">
              <a:solidFill>
                <a:srgbClr val="66FFFF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00034" y="1000108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Espelhos côncavos </a:t>
            </a:r>
            <a:r>
              <a:rPr lang="pt-BR" sz="3200" b="1" dirty="0" smtClean="0">
                <a:solidFill>
                  <a:srgbClr val="FF0000"/>
                </a:solidFill>
              </a:rPr>
              <a:t>→</a:t>
            </a:r>
            <a:r>
              <a:rPr lang="pt-BR" sz="3200" b="1" dirty="0" smtClean="0">
                <a:solidFill>
                  <a:schemeClr val="bg1"/>
                </a:solidFill>
              </a:rPr>
              <a:t> usados como espelhos de aumento (objeto entre o foco e o vértice, imagem direita e maior).</a:t>
            </a:r>
            <a:endParaRPr lang="pt-BR" sz="3200" dirty="0">
              <a:solidFill>
                <a:schemeClr val="bg1"/>
              </a:solidFill>
            </a:endParaRPr>
          </a:p>
        </p:txBody>
      </p:sp>
      <p:pic>
        <p:nvPicPr>
          <p:cNvPr id="8" name="Imagem 7" descr="Digitalizar0011.jpg"/>
          <p:cNvPicPr>
            <a:picLocks noChangeAspect="1"/>
          </p:cNvPicPr>
          <p:nvPr/>
        </p:nvPicPr>
        <p:blipFill>
          <a:blip r:embed="rId2" cstate="print"/>
          <a:srcRect l="8035" t="48467" r="50792" b="31249"/>
          <a:stretch>
            <a:fillRect/>
          </a:stretch>
        </p:blipFill>
        <p:spPr>
          <a:xfrm>
            <a:off x="4286248" y="2857496"/>
            <a:ext cx="4132328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71472" y="142852"/>
            <a:ext cx="8208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Princípios da Óptica Geométrica</a:t>
            </a:r>
            <a:endParaRPr lang="pt-BR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pSp>
        <p:nvGrpSpPr>
          <p:cNvPr id="2" name="Grupo 7"/>
          <p:cNvGrpSpPr/>
          <p:nvPr/>
        </p:nvGrpSpPr>
        <p:grpSpPr>
          <a:xfrm>
            <a:off x="428596" y="1357298"/>
            <a:ext cx="8572560" cy="1928826"/>
            <a:chOff x="428596" y="1357298"/>
            <a:chExt cx="8572560" cy="1928826"/>
          </a:xfrm>
        </p:grpSpPr>
        <p:sp>
          <p:nvSpPr>
            <p:cNvPr id="9" name="Título 1"/>
            <p:cNvSpPr txBox="1">
              <a:spLocks/>
            </p:cNvSpPr>
            <p:nvPr/>
          </p:nvSpPr>
          <p:spPr>
            <a:xfrm>
              <a:off x="428596" y="1357298"/>
              <a:ext cx="8572560" cy="192882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</a:rPr>
                <a:t>Independência dos raios de luz</a:t>
              </a:r>
              <a:r>
                <a:rPr kumimoji="0" lang="pt-B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/>
              </a:r>
              <a:br>
                <a:rPr kumimoji="0" lang="pt-B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r>
                <a:rPr kumimoji="0" lang="pt-B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	 </a:t>
              </a:r>
              <a:r>
                <a:rPr kumimoji="0" lang="pt-BR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Um</a:t>
              </a:r>
              <a:r>
                <a:rPr kumimoji="0" lang="pt-BR" sz="40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raio de luz ao cruzar com 	outro, não interfere na sua 	propagação.</a:t>
              </a:r>
              <a:endPara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7" name="Seta dobrada para cima 6"/>
            <p:cNvSpPr/>
            <p:nvPr/>
          </p:nvSpPr>
          <p:spPr>
            <a:xfrm rot="5400000">
              <a:off x="642910" y="2000240"/>
              <a:ext cx="428628" cy="428628"/>
            </a:xfrm>
            <a:prstGeom prst="bentUpArrow">
              <a:avLst>
                <a:gd name="adj1" fmla="val 39222"/>
                <a:gd name="adj2" fmla="val 26778"/>
                <a:gd name="adj3" fmla="val 32111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Retângulo 10"/>
          <p:cNvSpPr/>
          <p:nvPr/>
        </p:nvSpPr>
        <p:spPr>
          <a:xfrm>
            <a:off x="571472" y="3990338"/>
            <a:ext cx="45005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rgbClr val="FFCC66"/>
                </a:solidFill>
              </a:rPr>
              <a:t>A trajetória de um raio de luz </a:t>
            </a:r>
            <a:r>
              <a:rPr lang="pt-BR" sz="2400" b="1" u="sng" dirty="0" smtClean="0">
                <a:solidFill>
                  <a:srgbClr val="FFCC66"/>
                </a:solidFill>
              </a:rPr>
              <a:t>não</a:t>
            </a:r>
            <a:r>
              <a:rPr lang="pt-BR" sz="2400" dirty="0" smtClean="0">
                <a:solidFill>
                  <a:srgbClr val="FFCC66"/>
                </a:solidFill>
              </a:rPr>
              <a:t> é modificada pela presença de outros, cada um segue sua trajetória como se os outros não existissem .</a:t>
            </a:r>
            <a:endParaRPr lang="pt-BR" sz="2400" dirty="0">
              <a:solidFill>
                <a:srgbClr val="FFCC66"/>
              </a:solidFill>
            </a:endParaRPr>
          </a:p>
        </p:txBody>
      </p:sp>
      <p:pic>
        <p:nvPicPr>
          <p:cNvPr id="13" name="Imagem 12" descr="luz-pal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3429000"/>
            <a:ext cx="3900768" cy="2929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357158" y="214290"/>
            <a:ext cx="857256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4000" b="1" dirty="0" smtClean="0">
                <a:solidFill>
                  <a:srgbClr val="FF0066"/>
                </a:solidFill>
                <a:latin typeface="Comic Sans MS" pitchFamily="66" charset="0"/>
              </a:rPr>
              <a:t>Propagação retilínea da luz </a:t>
            </a: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2143108" y="1071546"/>
            <a:ext cx="6143668" cy="707886"/>
            <a:chOff x="2143108" y="1071546"/>
            <a:chExt cx="6143668" cy="707886"/>
          </a:xfrm>
        </p:grpSpPr>
        <p:sp>
          <p:nvSpPr>
            <p:cNvPr id="11" name="Retângulo 10"/>
            <p:cNvSpPr/>
            <p:nvPr/>
          </p:nvSpPr>
          <p:spPr>
            <a:xfrm>
              <a:off x="2143108" y="1071546"/>
              <a:ext cx="614366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4000" b="1" dirty="0" smtClean="0">
                  <a:solidFill>
                    <a:srgbClr val="002060"/>
                  </a:solidFill>
                </a:rPr>
                <a:t>Sombra  e   Penumbra</a:t>
              </a:r>
              <a:endParaRPr lang="pt-BR" sz="4000" b="1" dirty="0">
                <a:solidFill>
                  <a:srgbClr val="002060"/>
                </a:solidFill>
              </a:endParaRPr>
            </a:p>
          </p:txBody>
        </p:sp>
        <p:sp>
          <p:nvSpPr>
            <p:cNvPr id="8" name="Seta dobrada para cima 7"/>
            <p:cNvSpPr/>
            <p:nvPr/>
          </p:nvSpPr>
          <p:spPr>
            <a:xfrm rot="5400000">
              <a:off x="2214546" y="1142984"/>
              <a:ext cx="428628" cy="428628"/>
            </a:xfrm>
            <a:prstGeom prst="bentUpArrow">
              <a:avLst>
                <a:gd name="adj1" fmla="val 39222"/>
                <a:gd name="adj2" fmla="val 26778"/>
                <a:gd name="adj3" fmla="val 32111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2" name="Imagem 11" descr="cone_de_sombra.gif"/>
          <p:cNvPicPr>
            <a:picLocks noChangeAspect="1"/>
          </p:cNvPicPr>
          <p:nvPr/>
        </p:nvPicPr>
        <p:blipFill>
          <a:blip r:embed="rId2"/>
          <a:srcRect b="43485"/>
          <a:stretch>
            <a:fillRect/>
          </a:stretch>
        </p:blipFill>
        <p:spPr>
          <a:xfrm>
            <a:off x="500034" y="2143116"/>
            <a:ext cx="5572164" cy="1714512"/>
          </a:xfrm>
          <a:prstGeom prst="rect">
            <a:avLst/>
          </a:prstGeom>
        </p:spPr>
      </p:pic>
      <p:pic>
        <p:nvPicPr>
          <p:cNvPr id="14" name="Imagem 13" descr="cone_de_sombra.gif"/>
          <p:cNvPicPr>
            <a:picLocks noChangeAspect="1"/>
          </p:cNvPicPr>
          <p:nvPr/>
        </p:nvPicPr>
        <p:blipFill>
          <a:blip r:embed="rId2"/>
          <a:srcRect t="54160"/>
          <a:stretch>
            <a:fillRect/>
          </a:stretch>
        </p:blipFill>
        <p:spPr>
          <a:xfrm>
            <a:off x="500034" y="4324372"/>
            <a:ext cx="5572164" cy="139064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6072198" y="2500306"/>
            <a:ext cx="2280834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0000"/>
                </a:solidFill>
                <a:latin typeface="Comic Sans MS" pitchFamily="66" charset="0"/>
              </a:rPr>
              <a:t>Fonte pontual</a:t>
            </a:r>
            <a:endParaRPr lang="pt-BR" sz="2800" dirty="0">
              <a:solidFill>
                <a:srgbClr val="00000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6215074" y="4572008"/>
            <a:ext cx="2280834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0000"/>
                </a:solidFill>
                <a:latin typeface="Comic Sans MS" pitchFamily="66" charset="0"/>
              </a:rPr>
              <a:t>Fonte extensa</a:t>
            </a:r>
            <a:endParaRPr lang="pt-BR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1357290" y="3143248"/>
            <a:ext cx="6143668" cy="3429024"/>
            <a:chOff x="1357290" y="3143248"/>
            <a:chExt cx="6143668" cy="3429024"/>
          </a:xfrm>
        </p:grpSpPr>
        <p:sp>
          <p:nvSpPr>
            <p:cNvPr id="11" name="Retângulo 10"/>
            <p:cNvSpPr/>
            <p:nvPr/>
          </p:nvSpPr>
          <p:spPr>
            <a:xfrm>
              <a:off x="1357290" y="3143248"/>
              <a:ext cx="614366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4000" b="1" i="1" dirty="0" smtClean="0">
                  <a:solidFill>
                    <a:srgbClr val="FF3300"/>
                  </a:solidFill>
                </a:rPr>
                <a:t>Sombra  e   Penumbra</a:t>
              </a:r>
              <a:endParaRPr lang="pt-BR" sz="4000" b="1" i="1" dirty="0">
                <a:solidFill>
                  <a:srgbClr val="FF3300"/>
                </a:solidFill>
              </a:endParaRPr>
            </a:p>
          </p:txBody>
        </p:sp>
        <p:pic>
          <p:nvPicPr>
            <p:cNvPr id="7" name="Imagem 6" descr="Digitalizar0001.jpg"/>
            <p:cNvPicPr/>
            <p:nvPr/>
          </p:nvPicPr>
          <p:blipFill>
            <a:blip r:embed="rId2"/>
            <a:srcRect l="51456" t="65281" r="2176" b="856"/>
            <a:stretch>
              <a:fillRect/>
            </a:stretch>
          </p:blipFill>
          <p:spPr>
            <a:xfrm>
              <a:off x="1643042" y="3786190"/>
              <a:ext cx="5857916" cy="2786082"/>
            </a:xfrm>
            <a:prstGeom prst="rect">
              <a:avLst/>
            </a:prstGeom>
          </p:spPr>
        </p:pic>
      </p:grpSp>
      <p:sp>
        <p:nvSpPr>
          <p:cNvPr id="10" name="Retângulo 9"/>
          <p:cNvSpPr/>
          <p:nvPr/>
        </p:nvSpPr>
        <p:spPr>
          <a:xfrm>
            <a:off x="1428728" y="0"/>
            <a:ext cx="6143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i="1" dirty="0" smtClean="0">
                <a:solidFill>
                  <a:srgbClr val="FF3300"/>
                </a:solidFill>
              </a:rPr>
              <a:t>Sombra</a:t>
            </a:r>
            <a:endParaRPr lang="pt-BR" sz="4000" b="1" i="1" dirty="0">
              <a:solidFill>
                <a:srgbClr val="FF3300"/>
              </a:solidFill>
            </a:endParaRPr>
          </a:p>
        </p:txBody>
      </p:sp>
      <p:pic>
        <p:nvPicPr>
          <p:cNvPr id="12" name="Imagem 11" descr="Digitalizar0001.jpg"/>
          <p:cNvPicPr/>
          <p:nvPr/>
        </p:nvPicPr>
        <p:blipFill>
          <a:blip r:embed="rId2"/>
          <a:srcRect l="5584" t="73716" r="52167"/>
          <a:stretch>
            <a:fillRect/>
          </a:stretch>
        </p:blipFill>
        <p:spPr>
          <a:xfrm>
            <a:off x="2214546" y="642918"/>
            <a:ext cx="4714908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gitalizar0001.jpg"/>
          <p:cNvPicPr>
            <a:picLocks noChangeAspect="1"/>
          </p:cNvPicPr>
          <p:nvPr/>
        </p:nvPicPr>
        <p:blipFill>
          <a:blip r:embed="rId3">
            <a:lum bright="-26000" contrast="-10000"/>
          </a:blip>
          <a:srcRect l="54906" t="13541" r="4588" b="68125"/>
          <a:stretch>
            <a:fillRect/>
          </a:stretch>
        </p:blipFill>
        <p:spPr>
          <a:xfrm>
            <a:off x="3714745" y="2857495"/>
            <a:ext cx="5164182" cy="332208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57158" y="428604"/>
            <a:ext cx="857256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4000" b="1" dirty="0" smtClean="0">
                <a:solidFill>
                  <a:srgbClr val="00FF99"/>
                </a:solidFill>
                <a:latin typeface="Comic Sans MS" pitchFamily="66" charset="0"/>
              </a:rPr>
              <a:t>Determinação da altura pela sombra</a:t>
            </a: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00FF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42910" y="1928802"/>
            <a:ext cx="857256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3600" b="1" dirty="0" smtClean="0">
                <a:solidFill>
                  <a:srgbClr val="FF0066"/>
                </a:solidFill>
              </a:rPr>
              <a:t>Pela semelhança dos triângulos sombreados, pode-se calcular a altura do edifício.</a:t>
            </a: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ea typeface="+mj-ea"/>
                <a:cs typeface="+mj-cs"/>
              </a:rPr>
              <a:t>	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785786" y="3786190"/>
          <a:ext cx="2714644" cy="1494558"/>
        </p:xfrm>
        <a:graphic>
          <a:graphicData uri="http://schemas.openxmlformats.org/presentationml/2006/ole">
            <p:oleObj spid="_x0000_s31746" name="Equação" r:id="rId4" imgW="4824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500298" y="214290"/>
            <a:ext cx="3714776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pt-BR" sz="4400" b="1" i="1" dirty="0" smtClean="0">
                <a:solidFill>
                  <a:srgbClr val="66FFFF"/>
                </a:solidFill>
                <a:latin typeface="Lucida Handwriting" pitchFamily="66" charset="0"/>
              </a:rPr>
              <a:t>ECLIPSES</a:t>
            </a:r>
            <a:endParaRPr kumimoji="0" lang="pt-BR" sz="4400" b="1" i="1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Lucida Handwriting" pitchFamily="66" charset="0"/>
              <a:ea typeface="+mj-ea"/>
              <a:cs typeface="+mj-cs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857752" y="2714620"/>
            <a:ext cx="3857652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j-ea"/>
                <a:cs typeface="+mj-cs"/>
              </a:rPr>
              <a:t>Ocultamento</a:t>
            </a:r>
            <a:r>
              <a:rPr kumimoji="0" lang="pt-BR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j-ea"/>
                <a:cs typeface="+mj-cs"/>
              </a:rPr>
              <a:t> total ou parcial de um astro pela interposição de um outro astro entre ele e o observador.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8" name="Imagem 7" descr="ECLIPSE-solar2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785926"/>
            <a:ext cx="4214810" cy="2692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1569</Words>
  <Application>Microsoft Office PowerPoint</Application>
  <PresentationFormat>Apresentação na tela (4:3)</PresentationFormat>
  <Paragraphs>164</Paragraphs>
  <Slides>44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6" baseType="lpstr">
      <vt:lpstr>Tema do Office</vt:lpstr>
      <vt:lpstr>Equação</vt:lpstr>
      <vt:lpstr>Geométrica → estudo da geometria dos raios de luz (sem justificativa desse traçado).</vt:lpstr>
      <vt:lpstr>Primária ou corpo luminoso   emite luz própria (estrela, chama  de uma vela, metal aquecido, etc).</vt:lpstr>
      <vt:lpstr>Propagação retilínea da luz  Em meio homogêneo e  transparente a luz se propaga em  linha reta.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Luz → se propaga em linha reta</vt:lpstr>
      <vt:lpstr>Quando a luz incide sobre a superfície de uma material ela é: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214</cp:revision>
  <dcterms:created xsi:type="dcterms:W3CDTF">2009-09-25T23:57:20Z</dcterms:created>
  <dcterms:modified xsi:type="dcterms:W3CDTF">2009-10-17T22:29:59Z</dcterms:modified>
</cp:coreProperties>
</file>