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2"/>
  </p:notesMasterIdLst>
  <p:handoutMasterIdLst>
    <p:handoutMasterId r:id="rId43"/>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300" r:id="rId15"/>
    <p:sldId id="269" r:id="rId16"/>
    <p:sldId id="270" r:id="rId17"/>
    <p:sldId id="272" r:id="rId18"/>
    <p:sldId id="273" r:id="rId19"/>
    <p:sldId id="274" r:id="rId20"/>
    <p:sldId id="280" r:id="rId21"/>
    <p:sldId id="281" r:id="rId22"/>
    <p:sldId id="291" r:id="rId23"/>
    <p:sldId id="276" r:id="rId24"/>
    <p:sldId id="277" r:id="rId25"/>
    <p:sldId id="301" r:id="rId26"/>
    <p:sldId id="278" r:id="rId27"/>
    <p:sldId id="279" r:id="rId28"/>
    <p:sldId id="284" r:id="rId29"/>
    <p:sldId id="285" r:id="rId30"/>
    <p:sldId id="292" r:id="rId31"/>
    <p:sldId id="286" r:id="rId32"/>
    <p:sldId id="287" r:id="rId33"/>
    <p:sldId id="289" r:id="rId34"/>
    <p:sldId id="293" r:id="rId35"/>
    <p:sldId id="295" r:id="rId36"/>
    <p:sldId id="294" r:id="rId37"/>
    <p:sldId id="297" r:id="rId38"/>
    <p:sldId id="302" r:id="rId39"/>
    <p:sldId id="298" r:id="rId40"/>
    <p:sldId id="299" r:id="rId41"/>
  </p:sldIdLst>
  <p:sldSz cx="9144000" cy="6858000" type="screen4x3"/>
  <p:notesSz cx="6858000" cy="97107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99" autoAdjust="0"/>
    <p:restoredTop sz="94660"/>
  </p:normalViewPr>
  <p:slideViewPr>
    <p:cSldViewPr>
      <p:cViewPr varScale="1">
        <p:scale>
          <a:sx n="46" d="100"/>
          <a:sy n="46" d="100"/>
        </p:scale>
        <p:origin x="-120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85537"/>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85537"/>
          </a:xfrm>
          <a:prstGeom prst="rect">
            <a:avLst/>
          </a:prstGeom>
        </p:spPr>
        <p:txBody>
          <a:bodyPr vert="horz" lIns="91440" tIns="45720" rIns="91440" bIns="45720" rtlCol="0"/>
          <a:lstStyle>
            <a:lvl1pPr algn="r">
              <a:defRPr sz="1200"/>
            </a:lvl1pPr>
          </a:lstStyle>
          <a:p>
            <a:fld id="{6EE09471-FECF-4583-8F1D-80E8F4945BF7}" type="datetimeFigureOut">
              <a:rPr lang="pt-BR" smtClean="0"/>
              <a:pPr/>
              <a:t>30/03/2012</a:t>
            </a:fld>
            <a:endParaRPr lang="pt-BR"/>
          </a:p>
        </p:txBody>
      </p:sp>
      <p:sp>
        <p:nvSpPr>
          <p:cNvPr id="4" name="Espaço Reservado para Rodapé 3"/>
          <p:cNvSpPr>
            <a:spLocks noGrp="1"/>
          </p:cNvSpPr>
          <p:nvPr>
            <p:ph type="ftr" sz="quarter" idx="2"/>
          </p:nvPr>
        </p:nvSpPr>
        <p:spPr>
          <a:xfrm>
            <a:off x="0" y="9223516"/>
            <a:ext cx="2971800" cy="485537"/>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9223516"/>
            <a:ext cx="2971800" cy="485537"/>
          </a:xfrm>
          <a:prstGeom prst="rect">
            <a:avLst/>
          </a:prstGeom>
        </p:spPr>
        <p:txBody>
          <a:bodyPr vert="horz" lIns="91440" tIns="45720" rIns="91440" bIns="45720" rtlCol="0" anchor="b"/>
          <a:lstStyle>
            <a:lvl1pPr algn="r">
              <a:defRPr sz="1200"/>
            </a:lvl1pPr>
          </a:lstStyle>
          <a:p>
            <a:fld id="{F59E2774-66FD-49E8-9D17-F9B957F6AF71}" type="slidenum">
              <a:rPr lang="pt-BR" smtClean="0"/>
              <a:pPr/>
              <a:t>‹nº›</a:t>
            </a:fld>
            <a:endParaRPr lang="pt-BR"/>
          </a:p>
        </p:txBody>
      </p:sp>
    </p:spTree>
    <p:extLst>
      <p:ext uri="{BB962C8B-B14F-4D97-AF65-F5344CB8AC3E}">
        <p14:creationId xmlns:p14="http://schemas.microsoft.com/office/powerpoint/2010/main" xmlns="" val="6818066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85537"/>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85537"/>
          </a:xfrm>
          <a:prstGeom prst="rect">
            <a:avLst/>
          </a:prstGeom>
        </p:spPr>
        <p:txBody>
          <a:bodyPr vert="horz" lIns="91440" tIns="45720" rIns="91440" bIns="45720" rtlCol="0"/>
          <a:lstStyle>
            <a:lvl1pPr algn="r">
              <a:defRPr sz="1200"/>
            </a:lvl1pPr>
          </a:lstStyle>
          <a:p>
            <a:fld id="{008DF0D4-2FB1-4C9D-B314-284043F6A06A}" type="datetimeFigureOut">
              <a:rPr lang="pt-BR" smtClean="0"/>
              <a:pPr/>
              <a:t>30/03/2012</a:t>
            </a:fld>
            <a:endParaRPr lang="pt-BR"/>
          </a:p>
        </p:txBody>
      </p:sp>
      <p:sp>
        <p:nvSpPr>
          <p:cNvPr id="4" name="Espaço Reservado para Imagem de Slide 3"/>
          <p:cNvSpPr>
            <a:spLocks noGrp="1" noRot="1" noChangeAspect="1"/>
          </p:cNvSpPr>
          <p:nvPr>
            <p:ph type="sldImg" idx="2"/>
          </p:nvPr>
        </p:nvSpPr>
        <p:spPr>
          <a:xfrm>
            <a:off x="1001713" y="728663"/>
            <a:ext cx="4854575" cy="3641725"/>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612601"/>
            <a:ext cx="5486400" cy="4369832"/>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223516"/>
            <a:ext cx="2971800" cy="48553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9223516"/>
            <a:ext cx="2971800" cy="485537"/>
          </a:xfrm>
          <a:prstGeom prst="rect">
            <a:avLst/>
          </a:prstGeom>
        </p:spPr>
        <p:txBody>
          <a:bodyPr vert="horz" lIns="91440" tIns="45720" rIns="91440" bIns="45720" rtlCol="0" anchor="b"/>
          <a:lstStyle>
            <a:lvl1pPr algn="r">
              <a:defRPr sz="1200"/>
            </a:lvl1pPr>
          </a:lstStyle>
          <a:p>
            <a:fld id="{A927A0DE-B28D-4C0A-8089-D13D313CA92A}" type="slidenum">
              <a:rPr lang="pt-BR" smtClean="0"/>
              <a:pPr/>
              <a:t>‹nº›</a:t>
            </a:fld>
            <a:endParaRPr lang="pt-BR"/>
          </a:p>
        </p:txBody>
      </p:sp>
    </p:spTree>
    <p:extLst>
      <p:ext uri="{BB962C8B-B14F-4D97-AF65-F5344CB8AC3E}">
        <p14:creationId xmlns:p14="http://schemas.microsoft.com/office/powerpoint/2010/main" xmlns="" val="27048348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1</a:t>
            </a:fld>
            <a:endParaRPr lang="pt-BR"/>
          </a:p>
        </p:txBody>
      </p:sp>
    </p:spTree>
    <p:extLst>
      <p:ext uri="{BB962C8B-B14F-4D97-AF65-F5344CB8AC3E}">
        <p14:creationId xmlns:p14="http://schemas.microsoft.com/office/powerpoint/2010/main" xmlns="" val="4105731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10</a:t>
            </a:fld>
            <a:endParaRPr lang="pt-BR"/>
          </a:p>
        </p:txBody>
      </p:sp>
    </p:spTree>
    <p:extLst>
      <p:ext uri="{BB962C8B-B14F-4D97-AF65-F5344CB8AC3E}">
        <p14:creationId xmlns:p14="http://schemas.microsoft.com/office/powerpoint/2010/main" xmlns="" val="3628061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11</a:t>
            </a:fld>
            <a:endParaRPr lang="pt-BR"/>
          </a:p>
        </p:txBody>
      </p:sp>
    </p:spTree>
    <p:extLst>
      <p:ext uri="{BB962C8B-B14F-4D97-AF65-F5344CB8AC3E}">
        <p14:creationId xmlns:p14="http://schemas.microsoft.com/office/powerpoint/2010/main" xmlns="" val="33495405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12</a:t>
            </a:fld>
            <a:endParaRPr lang="pt-BR"/>
          </a:p>
        </p:txBody>
      </p:sp>
    </p:spTree>
    <p:extLst>
      <p:ext uri="{BB962C8B-B14F-4D97-AF65-F5344CB8AC3E}">
        <p14:creationId xmlns:p14="http://schemas.microsoft.com/office/powerpoint/2010/main" xmlns="" val="15174215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13</a:t>
            </a:fld>
            <a:endParaRPr lang="pt-BR"/>
          </a:p>
        </p:txBody>
      </p:sp>
    </p:spTree>
    <p:extLst>
      <p:ext uri="{BB962C8B-B14F-4D97-AF65-F5344CB8AC3E}">
        <p14:creationId xmlns:p14="http://schemas.microsoft.com/office/powerpoint/2010/main" xmlns="" val="1044118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15</a:t>
            </a:fld>
            <a:endParaRPr lang="pt-BR"/>
          </a:p>
        </p:txBody>
      </p:sp>
    </p:spTree>
    <p:extLst>
      <p:ext uri="{BB962C8B-B14F-4D97-AF65-F5344CB8AC3E}">
        <p14:creationId xmlns:p14="http://schemas.microsoft.com/office/powerpoint/2010/main" xmlns="" val="3099772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16</a:t>
            </a:fld>
            <a:endParaRPr lang="pt-BR"/>
          </a:p>
        </p:txBody>
      </p:sp>
    </p:spTree>
    <p:extLst>
      <p:ext uri="{BB962C8B-B14F-4D97-AF65-F5344CB8AC3E}">
        <p14:creationId xmlns:p14="http://schemas.microsoft.com/office/powerpoint/2010/main" xmlns="" val="38192857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17</a:t>
            </a:fld>
            <a:endParaRPr lang="pt-BR"/>
          </a:p>
        </p:txBody>
      </p:sp>
    </p:spTree>
    <p:extLst>
      <p:ext uri="{BB962C8B-B14F-4D97-AF65-F5344CB8AC3E}">
        <p14:creationId xmlns:p14="http://schemas.microsoft.com/office/powerpoint/2010/main" xmlns="" val="1007612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18</a:t>
            </a:fld>
            <a:endParaRPr lang="pt-BR"/>
          </a:p>
        </p:txBody>
      </p:sp>
    </p:spTree>
    <p:extLst>
      <p:ext uri="{BB962C8B-B14F-4D97-AF65-F5344CB8AC3E}">
        <p14:creationId xmlns:p14="http://schemas.microsoft.com/office/powerpoint/2010/main" xmlns="" val="20962020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19</a:t>
            </a:fld>
            <a:endParaRPr lang="pt-BR"/>
          </a:p>
        </p:txBody>
      </p:sp>
    </p:spTree>
    <p:extLst>
      <p:ext uri="{BB962C8B-B14F-4D97-AF65-F5344CB8AC3E}">
        <p14:creationId xmlns:p14="http://schemas.microsoft.com/office/powerpoint/2010/main" xmlns="" val="130082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20</a:t>
            </a:fld>
            <a:endParaRPr lang="pt-BR"/>
          </a:p>
        </p:txBody>
      </p:sp>
    </p:spTree>
    <p:extLst>
      <p:ext uri="{BB962C8B-B14F-4D97-AF65-F5344CB8AC3E}">
        <p14:creationId xmlns:p14="http://schemas.microsoft.com/office/powerpoint/2010/main" xmlns="" val="300242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2</a:t>
            </a:fld>
            <a:endParaRPr lang="pt-BR"/>
          </a:p>
        </p:txBody>
      </p:sp>
    </p:spTree>
    <p:extLst>
      <p:ext uri="{BB962C8B-B14F-4D97-AF65-F5344CB8AC3E}">
        <p14:creationId xmlns:p14="http://schemas.microsoft.com/office/powerpoint/2010/main" xmlns="" val="645263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21</a:t>
            </a:fld>
            <a:endParaRPr lang="pt-BR"/>
          </a:p>
        </p:txBody>
      </p:sp>
    </p:spTree>
    <p:extLst>
      <p:ext uri="{BB962C8B-B14F-4D97-AF65-F5344CB8AC3E}">
        <p14:creationId xmlns:p14="http://schemas.microsoft.com/office/powerpoint/2010/main" xmlns="" val="20051524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22</a:t>
            </a:fld>
            <a:endParaRPr lang="pt-BR"/>
          </a:p>
        </p:txBody>
      </p:sp>
    </p:spTree>
    <p:extLst>
      <p:ext uri="{BB962C8B-B14F-4D97-AF65-F5344CB8AC3E}">
        <p14:creationId xmlns:p14="http://schemas.microsoft.com/office/powerpoint/2010/main" xmlns="" val="3960264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23</a:t>
            </a:fld>
            <a:endParaRPr lang="pt-BR"/>
          </a:p>
        </p:txBody>
      </p:sp>
    </p:spTree>
    <p:extLst>
      <p:ext uri="{BB962C8B-B14F-4D97-AF65-F5344CB8AC3E}">
        <p14:creationId xmlns:p14="http://schemas.microsoft.com/office/powerpoint/2010/main" xmlns="" val="675578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24</a:t>
            </a:fld>
            <a:endParaRPr lang="pt-BR"/>
          </a:p>
        </p:txBody>
      </p:sp>
    </p:spTree>
    <p:extLst>
      <p:ext uri="{BB962C8B-B14F-4D97-AF65-F5344CB8AC3E}">
        <p14:creationId xmlns:p14="http://schemas.microsoft.com/office/powerpoint/2010/main" xmlns="" val="14600644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26</a:t>
            </a:fld>
            <a:endParaRPr lang="pt-BR"/>
          </a:p>
        </p:txBody>
      </p:sp>
    </p:spTree>
    <p:extLst>
      <p:ext uri="{BB962C8B-B14F-4D97-AF65-F5344CB8AC3E}">
        <p14:creationId xmlns:p14="http://schemas.microsoft.com/office/powerpoint/2010/main" xmlns="" val="30008376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27</a:t>
            </a:fld>
            <a:endParaRPr lang="pt-BR"/>
          </a:p>
        </p:txBody>
      </p:sp>
    </p:spTree>
    <p:extLst>
      <p:ext uri="{BB962C8B-B14F-4D97-AF65-F5344CB8AC3E}">
        <p14:creationId xmlns:p14="http://schemas.microsoft.com/office/powerpoint/2010/main" xmlns="" val="33131995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28</a:t>
            </a:fld>
            <a:endParaRPr lang="pt-BR"/>
          </a:p>
        </p:txBody>
      </p:sp>
    </p:spTree>
    <p:extLst>
      <p:ext uri="{BB962C8B-B14F-4D97-AF65-F5344CB8AC3E}">
        <p14:creationId xmlns:p14="http://schemas.microsoft.com/office/powerpoint/2010/main" xmlns="" val="17860275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29</a:t>
            </a:fld>
            <a:endParaRPr lang="pt-BR"/>
          </a:p>
        </p:txBody>
      </p:sp>
    </p:spTree>
    <p:extLst>
      <p:ext uri="{BB962C8B-B14F-4D97-AF65-F5344CB8AC3E}">
        <p14:creationId xmlns:p14="http://schemas.microsoft.com/office/powerpoint/2010/main" xmlns="" val="2855702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30</a:t>
            </a:fld>
            <a:endParaRPr lang="pt-BR"/>
          </a:p>
        </p:txBody>
      </p:sp>
    </p:spTree>
    <p:extLst>
      <p:ext uri="{BB962C8B-B14F-4D97-AF65-F5344CB8AC3E}">
        <p14:creationId xmlns:p14="http://schemas.microsoft.com/office/powerpoint/2010/main" xmlns="" val="882600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31</a:t>
            </a:fld>
            <a:endParaRPr lang="pt-BR"/>
          </a:p>
        </p:txBody>
      </p:sp>
    </p:spTree>
    <p:extLst>
      <p:ext uri="{BB962C8B-B14F-4D97-AF65-F5344CB8AC3E}">
        <p14:creationId xmlns:p14="http://schemas.microsoft.com/office/powerpoint/2010/main" xmlns="" val="3654350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3</a:t>
            </a:fld>
            <a:endParaRPr lang="pt-BR"/>
          </a:p>
        </p:txBody>
      </p:sp>
    </p:spTree>
    <p:extLst>
      <p:ext uri="{BB962C8B-B14F-4D97-AF65-F5344CB8AC3E}">
        <p14:creationId xmlns:p14="http://schemas.microsoft.com/office/powerpoint/2010/main" xmlns="" val="3406901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32</a:t>
            </a:fld>
            <a:endParaRPr lang="pt-BR"/>
          </a:p>
        </p:txBody>
      </p:sp>
    </p:spTree>
    <p:extLst>
      <p:ext uri="{BB962C8B-B14F-4D97-AF65-F5344CB8AC3E}">
        <p14:creationId xmlns:p14="http://schemas.microsoft.com/office/powerpoint/2010/main" xmlns="" val="1502264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33</a:t>
            </a:fld>
            <a:endParaRPr lang="pt-BR"/>
          </a:p>
        </p:txBody>
      </p:sp>
    </p:spTree>
    <p:extLst>
      <p:ext uri="{BB962C8B-B14F-4D97-AF65-F5344CB8AC3E}">
        <p14:creationId xmlns:p14="http://schemas.microsoft.com/office/powerpoint/2010/main" xmlns="" val="37954802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34</a:t>
            </a:fld>
            <a:endParaRPr lang="pt-BR"/>
          </a:p>
        </p:txBody>
      </p:sp>
    </p:spTree>
    <p:extLst>
      <p:ext uri="{BB962C8B-B14F-4D97-AF65-F5344CB8AC3E}">
        <p14:creationId xmlns:p14="http://schemas.microsoft.com/office/powerpoint/2010/main" xmlns="" val="11694659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35</a:t>
            </a:fld>
            <a:endParaRPr lang="pt-BR"/>
          </a:p>
        </p:txBody>
      </p:sp>
    </p:spTree>
    <p:extLst>
      <p:ext uri="{BB962C8B-B14F-4D97-AF65-F5344CB8AC3E}">
        <p14:creationId xmlns:p14="http://schemas.microsoft.com/office/powerpoint/2010/main" xmlns="" val="3349284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36</a:t>
            </a:fld>
            <a:endParaRPr lang="pt-BR"/>
          </a:p>
        </p:txBody>
      </p:sp>
    </p:spTree>
    <p:extLst>
      <p:ext uri="{BB962C8B-B14F-4D97-AF65-F5344CB8AC3E}">
        <p14:creationId xmlns:p14="http://schemas.microsoft.com/office/powerpoint/2010/main" xmlns="" val="167072175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37</a:t>
            </a:fld>
            <a:endParaRPr lang="pt-BR"/>
          </a:p>
        </p:txBody>
      </p:sp>
    </p:spTree>
    <p:extLst>
      <p:ext uri="{BB962C8B-B14F-4D97-AF65-F5344CB8AC3E}">
        <p14:creationId xmlns:p14="http://schemas.microsoft.com/office/powerpoint/2010/main" xmlns="" val="3210704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39</a:t>
            </a:fld>
            <a:endParaRPr lang="pt-BR"/>
          </a:p>
        </p:txBody>
      </p:sp>
    </p:spTree>
    <p:extLst>
      <p:ext uri="{BB962C8B-B14F-4D97-AF65-F5344CB8AC3E}">
        <p14:creationId xmlns:p14="http://schemas.microsoft.com/office/powerpoint/2010/main" xmlns="" val="869439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4</a:t>
            </a:fld>
            <a:endParaRPr lang="pt-BR"/>
          </a:p>
        </p:txBody>
      </p:sp>
    </p:spTree>
    <p:extLst>
      <p:ext uri="{BB962C8B-B14F-4D97-AF65-F5344CB8AC3E}">
        <p14:creationId xmlns:p14="http://schemas.microsoft.com/office/powerpoint/2010/main" xmlns="" val="4025047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5</a:t>
            </a:fld>
            <a:endParaRPr lang="pt-BR"/>
          </a:p>
        </p:txBody>
      </p:sp>
    </p:spTree>
    <p:extLst>
      <p:ext uri="{BB962C8B-B14F-4D97-AF65-F5344CB8AC3E}">
        <p14:creationId xmlns:p14="http://schemas.microsoft.com/office/powerpoint/2010/main" xmlns="" val="3702052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6</a:t>
            </a:fld>
            <a:endParaRPr lang="pt-BR"/>
          </a:p>
        </p:txBody>
      </p:sp>
    </p:spTree>
    <p:extLst>
      <p:ext uri="{BB962C8B-B14F-4D97-AF65-F5344CB8AC3E}">
        <p14:creationId xmlns:p14="http://schemas.microsoft.com/office/powerpoint/2010/main" xmlns="" val="4223002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7</a:t>
            </a:fld>
            <a:endParaRPr lang="pt-BR"/>
          </a:p>
        </p:txBody>
      </p:sp>
    </p:spTree>
    <p:extLst>
      <p:ext uri="{BB962C8B-B14F-4D97-AF65-F5344CB8AC3E}">
        <p14:creationId xmlns:p14="http://schemas.microsoft.com/office/powerpoint/2010/main" xmlns="" val="2084912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8</a:t>
            </a:fld>
            <a:endParaRPr lang="pt-BR"/>
          </a:p>
        </p:txBody>
      </p:sp>
    </p:spTree>
    <p:extLst>
      <p:ext uri="{BB962C8B-B14F-4D97-AF65-F5344CB8AC3E}">
        <p14:creationId xmlns:p14="http://schemas.microsoft.com/office/powerpoint/2010/main" xmlns="" val="24413465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10"/>
          </p:nvPr>
        </p:nvSpPr>
        <p:spPr/>
        <p:txBody>
          <a:bodyPr/>
          <a:lstStyle/>
          <a:p>
            <a:fld id="{A927A0DE-B28D-4C0A-8089-D13D313CA92A}" type="slidenum">
              <a:rPr lang="pt-BR" smtClean="0"/>
              <a:pPr/>
              <a:t>9</a:t>
            </a:fld>
            <a:endParaRPr lang="pt-BR"/>
          </a:p>
        </p:txBody>
      </p:sp>
    </p:spTree>
    <p:extLst>
      <p:ext uri="{BB962C8B-B14F-4D97-AF65-F5344CB8AC3E}">
        <p14:creationId xmlns:p14="http://schemas.microsoft.com/office/powerpoint/2010/main" xmlns="" val="23117342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FCCCCAB1-41CD-489F-A4A9-A9BE8362B5DD}" type="datetimeFigureOut">
              <a:rPr lang="pt-BR" smtClean="0"/>
              <a:pPr/>
              <a:t>30/03/2012</a:t>
            </a:fld>
            <a:endParaRPr lang="pt-B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pt-B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54B2E174-CD90-4020-B94A-F79BD883C46D}" type="slidenum">
              <a:rPr lang="pt-BR" smtClean="0"/>
              <a:pPr/>
              <a:t>‹nº›</a:t>
            </a:fld>
            <a:endParaRPr lang="pt-BR"/>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pt-BR" smtClean="0"/>
              <a:t>Clique para editar o título mestre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nchor="ct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CCCCAB1-41CD-489F-A4A9-A9BE8362B5DD}" type="datetimeFigureOut">
              <a:rPr lang="pt-BR" smtClean="0"/>
              <a:pPr/>
              <a:t>30/03/2012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4B2E174-CD90-4020-B94A-F79BD883C46D}" type="slidenum">
              <a:rPr lang="pt-BR" smtClean="0"/>
              <a:pPr/>
              <a:t>‹nº›</a:t>
            </a:fld>
            <a:endParaRPr lang="pt-BR"/>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CCCCAB1-41CD-489F-A4A9-A9BE8362B5DD}" type="datetimeFigureOut">
              <a:rPr lang="pt-BR" smtClean="0"/>
              <a:pPr/>
              <a:t>30/03/2012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4B2E174-CD90-4020-B94A-F79BD883C46D}" type="slidenum">
              <a:rPr lang="pt-BR" smtClean="0"/>
              <a:pPr/>
              <a:t>‹nº›</a:t>
            </a:fld>
            <a:endParaRPr lang="pt-BR"/>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p>
            <a:fld id="{FCCCCAB1-41CD-489F-A4A9-A9BE8362B5DD}" type="datetimeFigureOut">
              <a:rPr lang="pt-BR" smtClean="0"/>
              <a:pPr/>
              <a:t>30/03/2012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4B2E174-CD90-4020-B94A-F79BD883C46D}" type="slidenum">
              <a:rPr lang="pt-BR" smtClean="0"/>
              <a:pPr/>
              <a:t>‹nº›</a:t>
            </a:fld>
            <a:endParaRPr lang="pt-BR"/>
          </a:p>
        </p:txBody>
      </p:sp>
      <p:sp>
        <p:nvSpPr>
          <p:cNvPr id="11" name="Title 10"/>
          <p:cNvSpPr>
            <a:spLocks noGrp="1"/>
          </p:cNvSpPr>
          <p:nvPr>
            <p:ph type="title"/>
          </p:nvPr>
        </p:nvSpPr>
        <p:spPr/>
        <p:txBody>
          <a:bodyPr/>
          <a:lstStyle/>
          <a:p>
            <a:r>
              <a:rPr lang="pt-BR" smtClean="0"/>
              <a:t>Clique para editar o título mestre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FCCCCAB1-41CD-489F-A4A9-A9BE8362B5DD}" type="datetimeFigureOut">
              <a:rPr lang="pt-BR" smtClean="0"/>
              <a:pPr/>
              <a:t>30/03/2012</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54B2E174-CD90-4020-B94A-F79BD883C46D}" type="slidenum">
              <a:rPr lang="pt-BR" smtClean="0"/>
              <a:pPr/>
              <a:t>‹nº›</a:t>
            </a:fld>
            <a:endParaRPr lang="pt-B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CCCCAB1-41CD-489F-A4A9-A9BE8362B5DD}" type="datetimeFigureOut">
              <a:rPr lang="pt-BR" smtClean="0"/>
              <a:pPr/>
              <a:t>30/03/2012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4B2E174-CD90-4020-B94A-F79BD883C46D}" type="slidenum">
              <a:rPr lang="pt-BR" smtClean="0"/>
              <a:pPr/>
              <a:t>‹nº›</a:t>
            </a:fld>
            <a:endParaRPr lang="pt-BR"/>
          </a:p>
        </p:txBody>
      </p:sp>
      <p:sp>
        <p:nvSpPr>
          <p:cNvPr id="12" name="Title 11"/>
          <p:cNvSpPr>
            <a:spLocks noGrp="1"/>
          </p:cNvSpPr>
          <p:nvPr>
            <p:ph type="title"/>
          </p:nvPr>
        </p:nvSpPr>
        <p:spPr/>
        <p:txBody>
          <a:bodyPr/>
          <a:lstStyle>
            <a:lvl1pPr>
              <a:defRPr>
                <a:solidFill>
                  <a:schemeClr val="tx2"/>
                </a:solidFill>
              </a:defRPr>
            </a:lvl1pPr>
          </a:lstStyle>
          <a:p>
            <a:r>
              <a:rPr lang="pt-BR" smtClean="0"/>
              <a:t>Clique para editar o título mestre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FCCCCAB1-41CD-489F-A4A9-A9BE8362B5DD}" type="datetimeFigureOut">
              <a:rPr lang="pt-BR" smtClean="0"/>
              <a:pPr/>
              <a:t>30/03/2012</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54B2E174-CD90-4020-B94A-F79BD883C46D}" type="slidenum">
              <a:rPr lang="pt-BR" smtClean="0"/>
              <a:pPr/>
              <a:t>‹nº›</a:t>
            </a:fld>
            <a:endParaRPr lang="pt-BR"/>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Date Placeholder 2"/>
          <p:cNvSpPr>
            <a:spLocks noGrp="1"/>
          </p:cNvSpPr>
          <p:nvPr>
            <p:ph type="dt" sz="half" idx="10"/>
          </p:nvPr>
        </p:nvSpPr>
        <p:spPr/>
        <p:txBody>
          <a:bodyPr/>
          <a:lstStyle/>
          <a:p>
            <a:fld id="{FCCCCAB1-41CD-489F-A4A9-A9BE8362B5DD}" type="datetimeFigureOut">
              <a:rPr lang="pt-BR" smtClean="0"/>
              <a:pPr/>
              <a:t>30/03/2012</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54B2E174-CD90-4020-B94A-F79BD883C46D}" type="slidenum">
              <a:rPr lang="pt-BR" smtClean="0"/>
              <a:pPr/>
              <a:t>‹nº›</a:t>
            </a:fld>
            <a:endParaRPr lang="pt-BR"/>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CCCAB1-41CD-489F-A4A9-A9BE8362B5DD}" type="datetimeFigureOut">
              <a:rPr lang="pt-BR" smtClean="0"/>
              <a:pPr/>
              <a:t>30/03/2012</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54B2E174-CD90-4020-B94A-F79BD883C46D}"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pt-BR" smtClean="0"/>
              <a:t>Clique para editar o título mestre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CCCCAB1-41CD-489F-A4A9-A9BE8362B5DD}" type="datetimeFigureOut">
              <a:rPr lang="pt-BR" smtClean="0"/>
              <a:pPr/>
              <a:t>30/03/2012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4B2E174-CD90-4020-B94A-F79BD883C46D}"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pt-BR" smtClean="0"/>
              <a:t>Clique para editar o título mestre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FCCCCAB1-41CD-489F-A4A9-A9BE8362B5DD}" type="datetimeFigureOut">
              <a:rPr lang="pt-BR" smtClean="0"/>
              <a:pPr/>
              <a:t>30/03/2012</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54B2E174-CD90-4020-B94A-F79BD883C46D}"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FCCCCAB1-41CD-489F-A4A9-A9BE8362B5DD}" type="datetimeFigureOut">
              <a:rPr lang="pt-BR" smtClean="0"/>
              <a:pPr/>
              <a:t>30/03/2012</a:t>
            </a:fld>
            <a:endParaRPr lang="pt-BR"/>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pt-B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54B2E174-CD90-4020-B94A-F79BD883C46D}"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pt.wikipedia.org/wiki/Epit%C3%A9lio" TargetMode="External"/><Relationship Id="rId3" Type="http://schemas.openxmlformats.org/officeDocument/2006/relationships/hyperlink" Target="http://pt.wikipedia.org/wiki/C%C3%B3rnea" TargetMode="External"/><Relationship Id="rId7" Type="http://schemas.openxmlformats.org/officeDocument/2006/relationships/hyperlink" Target="http://pt.wikipedia.org/wiki/V%C3%ADru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pt.wikipedia.org/wiki/Fungo" TargetMode="External"/><Relationship Id="rId5" Type="http://schemas.openxmlformats.org/officeDocument/2006/relationships/hyperlink" Target="http://pt.wikipedia.org/wiki/Protozo%C3%A1rio" TargetMode="External"/><Relationship Id="rId10" Type="http://schemas.openxmlformats.org/officeDocument/2006/relationships/hyperlink" Target="http://pt.wikipedia.org/wiki/Hip%C3%B3xia" TargetMode="External"/><Relationship Id="rId4" Type="http://schemas.openxmlformats.org/officeDocument/2006/relationships/hyperlink" Target="http://pt.wikipedia.org/wiki/Bact%C3%A9ria" TargetMode="External"/><Relationship Id="rId9" Type="http://schemas.openxmlformats.org/officeDocument/2006/relationships/hyperlink" Target="http://pt.wikipedia.org/wiki/Patog%C3%AAnese"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video" Target="file:///D:\Anatomia\TRANSPLANTE%20DE%20CO&#769;RNEA.mp4"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59632" y="4005064"/>
            <a:ext cx="6777318" cy="1731982"/>
          </a:xfrm>
        </p:spPr>
        <p:txBody>
          <a:bodyPr/>
          <a:lstStyle/>
          <a:p>
            <a:r>
              <a:rPr dirty="0" err="1" smtClean="0">
                <a:solidFill>
                  <a:schemeClr val="accent1">
                    <a:lumMod val="60000"/>
                    <a:lumOff val="40000"/>
                  </a:schemeClr>
                </a:solidFill>
              </a:rPr>
              <a:t>Anatomia</a:t>
            </a:r>
            <a:r>
              <a:rPr dirty="0" smtClean="0">
                <a:solidFill>
                  <a:schemeClr val="accent1">
                    <a:lumMod val="60000"/>
                    <a:lumOff val="40000"/>
                  </a:schemeClr>
                </a:solidFill>
              </a:rPr>
              <a:t> ocular</a:t>
            </a:r>
            <a:br>
              <a:rPr dirty="0" smtClean="0">
                <a:solidFill>
                  <a:schemeClr val="accent1">
                    <a:lumMod val="60000"/>
                    <a:lumOff val="40000"/>
                  </a:schemeClr>
                </a:solidFill>
              </a:rPr>
            </a:br>
            <a:r>
              <a:rPr lang="pt-BR" dirty="0" smtClean="0">
                <a:solidFill>
                  <a:schemeClr val="accent1">
                    <a:lumMod val="60000"/>
                    <a:lumOff val="40000"/>
                  </a:schemeClr>
                </a:solidFill>
              </a:rPr>
              <a:t>Esclera</a:t>
            </a:r>
            <a:r>
              <a:rPr dirty="0" smtClean="0">
                <a:solidFill>
                  <a:schemeClr val="accent1">
                    <a:lumMod val="60000"/>
                    <a:lumOff val="40000"/>
                  </a:schemeClr>
                </a:solidFill>
              </a:rPr>
              <a:t> e </a:t>
            </a:r>
            <a:r>
              <a:rPr dirty="0" err="1" smtClean="0">
                <a:solidFill>
                  <a:schemeClr val="accent1">
                    <a:lumMod val="60000"/>
                    <a:lumOff val="40000"/>
                  </a:schemeClr>
                </a:solidFill>
              </a:rPr>
              <a:t>Córnea</a:t>
            </a:r>
            <a:endParaRPr lang="pt-BR" dirty="0">
              <a:solidFill>
                <a:schemeClr val="accent1">
                  <a:lumMod val="60000"/>
                  <a:lumOff val="40000"/>
                </a:schemeClr>
              </a:solidFill>
            </a:endParaRPr>
          </a:p>
        </p:txBody>
      </p:sp>
      <p:sp>
        <p:nvSpPr>
          <p:cNvPr id="3" name="Subtítulo 2"/>
          <p:cNvSpPr>
            <a:spLocks noGrp="1"/>
          </p:cNvSpPr>
          <p:nvPr>
            <p:ph type="subTitle" idx="1"/>
          </p:nvPr>
        </p:nvSpPr>
        <p:spPr>
          <a:xfrm>
            <a:off x="428596" y="357166"/>
            <a:ext cx="6480048" cy="1752600"/>
          </a:xfrm>
        </p:spPr>
        <p:txBody>
          <a:bodyPr>
            <a:noAutofit/>
          </a:bodyPr>
          <a:lstStyle/>
          <a:p>
            <a:pPr algn="r"/>
            <a:r>
              <a:rPr lang="en-US" sz="2000" dirty="0" err="1" smtClean="0"/>
              <a:t>Alunos</a:t>
            </a:r>
            <a:r>
              <a:rPr lang="en-US" sz="2000" dirty="0" smtClean="0"/>
              <a:t> </a:t>
            </a:r>
          </a:p>
          <a:p>
            <a:pPr algn="r"/>
            <a:r>
              <a:rPr lang="en-US" sz="2000" dirty="0" err="1" smtClean="0"/>
              <a:t>Claudiomir</a:t>
            </a:r>
            <a:r>
              <a:rPr lang="en-US" sz="2000" dirty="0" smtClean="0"/>
              <a:t> Jung</a:t>
            </a:r>
          </a:p>
          <a:p>
            <a:pPr algn="r"/>
            <a:r>
              <a:rPr lang="en-US" sz="2000" dirty="0" err="1" smtClean="0"/>
              <a:t>Juares</a:t>
            </a:r>
            <a:r>
              <a:rPr lang="en-US" sz="2000" dirty="0" smtClean="0"/>
              <a:t> </a:t>
            </a:r>
            <a:r>
              <a:rPr lang="en-US" sz="2000" dirty="0" err="1" smtClean="0"/>
              <a:t>da</a:t>
            </a:r>
            <a:r>
              <a:rPr lang="en-US" sz="2000" dirty="0" smtClean="0"/>
              <a:t> Silva</a:t>
            </a:r>
          </a:p>
          <a:p>
            <a:pPr algn="r"/>
            <a:r>
              <a:rPr lang="en-US" sz="2000" dirty="0" err="1" smtClean="0"/>
              <a:t>Róbinson</a:t>
            </a:r>
            <a:r>
              <a:rPr lang="en-US" sz="2000" dirty="0" smtClean="0"/>
              <a:t> </a:t>
            </a:r>
            <a:r>
              <a:rPr lang="en-US" sz="2000" dirty="0" err="1" smtClean="0"/>
              <a:t>Zanin</a:t>
            </a:r>
            <a:endParaRPr lang="en-US" sz="2000" dirty="0" smtClean="0"/>
          </a:p>
          <a:p>
            <a:pPr algn="r"/>
            <a:endParaRPr lang="en-US" sz="2000" dirty="0" smtClean="0"/>
          </a:p>
          <a:p>
            <a:pPr algn="r"/>
            <a:r>
              <a:rPr lang="en-US" sz="2000" dirty="0" smtClean="0"/>
              <a:t>Prof. </a:t>
            </a:r>
            <a:r>
              <a:rPr lang="en-US" sz="2000" dirty="0" err="1" smtClean="0"/>
              <a:t>Liandra</a:t>
            </a:r>
            <a:r>
              <a:rPr lang="en-US" sz="2000" dirty="0" smtClean="0"/>
              <a:t> Mara </a:t>
            </a:r>
            <a:r>
              <a:rPr lang="en-US" sz="2000" dirty="0" err="1" smtClean="0"/>
              <a:t>Branco</a:t>
            </a:r>
            <a:endParaRPr lang="pt-BR" sz="2000" dirty="0"/>
          </a:p>
        </p:txBody>
      </p:sp>
    </p:spTree>
    <p:extLst>
      <p:ext uri="{BB962C8B-B14F-4D97-AF65-F5344CB8AC3E}">
        <p14:creationId xmlns:p14="http://schemas.microsoft.com/office/powerpoint/2010/main" xmlns="" val="538846162"/>
      </p:ext>
    </p:extLst>
  </p:cSld>
  <p:clrMapOvr>
    <a:masterClrMapping/>
  </p:clrMapOvr>
  <p:transition advClick="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188640"/>
            <a:ext cx="8064896" cy="6832640"/>
          </a:xfrm>
          <a:prstGeom prst="rect">
            <a:avLst/>
          </a:prstGeom>
          <a:noFill/>
        </p:spPr>
        <p:txBody>
          <a:bodyPr wrap="square" rtlCol="0">
            <a:spAutoFit/>
          </a:bodyPr>
          <a:lstStyle/>
          <a:p>
            <a:pPr algn="ctr">
              <a:lnSpc>
                <a:spcPct val="150000"/>
              </a:lnSpc>
            </a:pPr>
            <a:r>
              <a:rPr lang="pt-PT" sz="2000" b="1" dirty="0" smtClean="0"/>
              <a:t>ÚLCERA DE CÓRNEA</a:t>
            </a:r>
            <a:r>
              <a:rPr lang="pt-PT" sz="2000" dirty="0" smtClean="0"/>
              <a:t> </a:t>
            </a:r>
          </a:p>
          <a:p>
            <a:pPr algn="ctr">
              <a:lnSpc>
                <a:spcPct val="150000"/>
              </a:lnSpc>
            </a:pPr>
            <a:endParaRPr lang="pt-PT" sz="2000" dirty="0" smtClean="0"/>
          </a:p>
          <a:p>
            <a:pPr algn="just">
              <a:lnSpc>
                <a:spcPct val="150000"/>
              </a:lnSpc>
            </a:pPr>
            <a:r>
              <a:rPr lang="pt-PT" sz="2000" dirty="0"/>
              <a:t>É</a:t>
            </a:r>
            <a:r>
              <a:rPr lang="pt-PT" sz="2000" dirty="0" smtClean="0"/>
              <a:t> </a:t>
            </a:r>
            <a:r>
              <a:rPr lang="pt-PT" sz="2000" dirty="0"/>
              <a:t>a situação patológica onde há uma erosão na </a:t>
            </a:r>
            <a:r>
              <a:rPr lang="pt-PT" sz="2000" dirty="0">
                <a:hlinkClick r:id="rId3" tooltip="Córnea"/>
              </a:rPr>
              <a:t>córnea</a:t>
            </a:r>
            <a:r>
              <a:rPr lang="pt-PT" sz="2000" dirty="0"/>
              <a:t>, causada por uma infecção por </a:t>
            </a:r>
            <a:r>
              <a:rPr lang="pt-PT" sz="2000" dirty="0">
                <a:hlinkClick r:id="rId4" tooltip="Bactéria"/>
              </a:rPr>
              <a:t>bactérias</a:t>
            </a:r>
            <a:r>
              <a:rPr lang="pt-PT" sz="2000" dirty="0"/>
              <a:t>, </a:t>
            </a:r>
            <a:r>
              <a:rPr lang="pt-PT" sz="2000" dirty="0">
                <a:hlinkClick r:id="rId5" tooltip="Protozoário"/>
              </a:rPr>
              <a:t>protozoários</a:t>
            </a:r>
            <a:r>
              <a:rPr lang="pt-PT" sz="2000" dirty="0"/>
              <a:t>, </a:t>
            </a:r>
            <a:r>
              <a:rPr lang="pt-PT" sz="2000" dirty="0">
                <a:hlinkClick r:id="rId6" tooltip="Fungo"/>
              </a:rPr>
              <a:t>fungos</a:t>
            </a:r>
            <a:r>
              <a:rPr lang="pt-PT" sz="2000" dirty="0"/>
              <a:t> ou </a:t>
            </a:r>
            <a:r>
              <a:rPr lang="pt-PT" sz="2000" dirty="0">
                <a:hlinkClick r:id="rId7" tooltip="Vírus"/>
              </a:rPr>
              <a:t>vírus</a:t>
            </a:r>
            <a:r>
              <a:rPr lang="pt-PT" sz="2000" dirty="0"/>
              <a:t>, ou esta infecção </a:t>
            </a:r>
            <a:r>
              <a:rPr lang="pt-PT" sz="2000" dirty="0" smtClean="0"/>
              <a:t>posteriormente </a:t>
            </a:r>
            <a:r>
              <a:rPr lang="pt-PT" sz="2000" dirty="0"/>
              <a:t>a ação de uma substância química, produzindo uma área da córnea sem </a:t>
            </a:r>
            <a:r>
              <a:rPr lang="pt-PT" sz="2000" dirty="0">
                <a:hlinkClick r:id="rId8" tooltip="Epitélio"/>
              </a:rPr>
              <a:t>epitélio</a:t>
            </a:r>
            <a:r>
              <a:rPr lang="pt-PT" sz="2000" dirty="0"/>
              <a:t>, sua camada mais externa de cobertura</a:t>
            </a:r>
            <a:r>
              <a:rPr lang="pt-PT" sz="2000" dirty="0" smtClean="0"/>
              <a:t>.</a:t>
            </a:r>
          </a:p>
          <a:p>
            <a:pPr algn="just">
              <a:lnSpc>
                <a:spcPct val="150000"/>
              </a:lnSpc>
            </a:pPr>
            <a:r>
              <a:rPr lang="pt-PT" sz="2000" dirty="0" smtClean="0"/>
              <a:t>São </a:t>
            </a:r>
            <a:r>
              <a:rPr lang="pt-PT" sz="2000" dirty="0"/>
              <a:t>citados diversos fatores associados ao aparecimento de úlcera da córnea nos usuários de lentes de contato, sendo que o principal é o uso excessivamente prolongado, incluindo o hábito de dormir-se usando as lentes. Manutenção inadequada e descuidos com a desinfecção podem contribuir para o surgimento do quadro patológico. </a:t>
            </a:r>
            <a:r>
              <a:rPr lang="pt-PT" sz="2000" dirty="0" smtClean="0"/>
              <a:t>A </a:t>
            </a:r>
            <a:r>
              <a:rPr lang="pt-PT" sz="2000" dirty="0" smtClean="0">
                <a:hlinkClick r:id="rId9" tooltip="Patogênese"/>
              </a:rPr>
              <a:t>patogênese</a:t>
            </a:r>
            <a:r>
              <a:rPr lang="pt-PT" sz="2000" dirty="0"/>
              <a:t>, é explicada pelos microtraumas e a </a:t>
            </a:r>
            <a:r>
              <a:rPr lang="pt-PT" sz="2000" dirty="0">
                <a:hlinkClick r:id="rId10" tooltip="Hipóxia"/>
              </a:rPr>
              <a:t>hipóxia</a:t>
            </a:r>
            <a:r>
              <a:rPr lang="pt-PT" sz="2000" dirty="0"/>
              <a:t> relacionados com a adesão das bactéria mesmo nas lentes novas.</a:t>
            </a:r>
            <a:endParaRPr lang="pt-BR" sz="2000" dirty="0"/>
          </a:p>
          <a:p>
            <a:endParaRPr lang="pt-BR" dirty="0"/>
          </a:p>
        </p:txBody>
      </p:sp>
    </p:spTree>
    <p:extLst>
      <p:ext uri="{BB962C8B-B14F-4D97-AF65-F5344CB8AC3E}">
        <p14:creationId xmlns:p14="http://schemas.microsoft.com/office/powerpoint/2010/main" xmlns="" val="396854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5720" y="1500174"/>
            <a:ext cx="4863012" cy="2874050"/>
          </a:xfrm>
          <a:prstGeom prst="rect">
            <a:avLst/>
          </a:prstGeom>
        </p:spPr>
      </p:pic>
      <p:pic>
        <p:nvPicPr>
          <p:cNvPr id="3" name="Imagem 2" descr="Ulcera-Corneal-150x150.jpg"/>
          <p:cNvPicPr>
            <a:picLocks noChangeAspect="1"/>
          </p:cNvPicPr>
          <p:nvPr/>
        </p:nvPicPr>
        <p:blipFill>
          <a:blip r:embed="rId4"/>
          <a:stretch>
            <a:fillRect/>
          </a:stretch>
        </p:blipFill>
        <p:spPr>
          <a:xfrm>
            <a:off x="5286380" y="3071810"/>
            <a:ext cx="3643333" cy="3643333"/>
          </a:xfrm>
          <a:prstGeom prst="rect">
            <a:avLst/>
          </a:prstGeom>
        </p:spPr>
      </p:pic>
    </p:spTree>
    <p:extLst>
      <p:ext uri="{BB962C8B-B14F-4D97-AF65-F5344CB8AC3E}">
        <p14:creationId xmlns:p14="http://schemas.microsoft.com/office/powerpoint/2010/main" xmlns="" val="32192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785786" y="571480"/>
            <a:ext cx="7643866" cy="5170646"/>
          </a:xfrm>
          <a:prstGeom prst="rect">
            <a:avLst/>
          </a:prstGeom>
          <a:noFill/>
        </p:spPr>
        <p:txBody>
          <a:bodyPr wrap="square" rtlCol="0">
            <a:spAutoFit/>
          </a:bodyPr>
          <a:lstStyle/>
          <a:p>
            <a:pPr algn="ctr">
              <a:lnSpc>
                <a:spcPct val="150000"/>
              </a:lnSpc>
            </a:pPr>
            <a:r>
              <a:rPr lang="pt-BR" sz="2000" b="1" dirty="0" smtClean="0"/>
              <a:t>CERATOCONE</a:t>
            </a:r>
          </a:p>
          <a:p>
            <a:pPr algn="ctr">
              <a:lnSpc>
                <a:spcPct val="150000"/>
              </a:lnSpc>
            </a:pPr>
            <a:endParaRPr lang="pt-BR" sz="2000" dirty="0" smtClean="0"/>
          </a:p>
          <a:p>
            <a:pPr algn="just">
              <a:lnSpc>
                <a:spcPct val="150000"/>
              </a:lnSpc>
            </a:pPr>
            <a:r>
              <a:rPr lang="pt-BR" sz="2000" dirty="0" smtClean="0"/>
              <a:t>	O </a:t>
            </a:r>
            <a:r>
              <a:rPr lang="pt-BR" sz="2000" b="1" dirty="0" err="1" smtClean="0"/>
              <a:t>ceratocone</a:t>
            </a:r>
            <a:r>
              <a:rPr lang="pt-BR" sz="2000" dirty="0" smtClean="0"/>
              <a:t>, ou córnea cônica é uma desordem não inflamatória , na qual existe uma modificação na espessura e formato da córnea, geralmente bilateral (em ambas as córneas) e assimétrico.</a:t>
            </a:r>
          </a:p>
          <a:p>
            <a:pPr algn="just">
              <a:lnSpc>
                <a:spcPct val="150000"/>
              </a:lnSpc>
            </a:pPr>
            <a:r>
              <a:rPr lang="pt-BR" sz="2000" dirty="0" smtClean="0"/>
              <a:t>	A palavra </a:t>
            </a:r>
            <a:r>
              <a:rPr lang="pt-BR" sz="2000" dirty="0" err="1" smtClean="0"/>
              <a:t>ceratocone</a:t>
            </a:r>
            <a:r>
              <a:rPr lang="pt-BR" sz="2000" dirty="0" smtClean="0"/>
              <a:t> se deriva de duas palavras gregas :</a:t>
            </a:r>
            <a:r>
              <a:rPr lang="pt-BR" sz="2000" dirty="0" err="1" smtClean="0"/>
              <a:t>karato</a:t>
            </a:r>
            <a:r>
              <a:rPr lang="pt-BR" sz="2000" dirty="0" smtClean="0"/>
              <a:t> – que significa córnea e </a:t>
            </a:r>
            <a:r>
              <a:rPr lang="pt-BR" sz="2000" dirty="0" err="1" smtClean="0"/>
              <a:t>konos</a:t>
            </a:r>
            <a:r>
              <a:rPr lang="pt-BR" sz="2000" dirty="0" smtClean="0"/>
              <a:t> – que significa cone.</a:t>
            </a:r>
          </a:p>
          <a:p>
            <a:pPr algn="just">
              <a:lnSpc>
                <a:spcPct val="150000"/>
              </a:lnSpc>
            </a:pPr>
            <a:r>
              <a:rPr lang="pt-BR" sz="2000" dirty="0" smtClean="0"/>
              <a:t>	Desta </a:t>
            </a:r>
            <a:r>
              <a:rPr lang="pt-BR" sz="2000" dirty="0" err="1" smtClean="0"/>
              <a:t>forna</a:t>
            </a:r>
            <a:r>
              <a:rPr lang="pt-BR" sz="2000" dirty="0" smtClean="0"/>
              <a:t>, como o próprio nome diz, no </a:t>
            </a:r>
            <a:r>
              <a:rPr lang="pt-BR" sz="2000" dirty="0" err="1" smtClean="0"/>
              <a:t>ceratocone</a:t>
            </a:r>
            <a:r>
              <a:rPr lang="pt-BR" sz="2000" dirty="0" smtClean="0"/>
              <a:t> a córnea apresenta protuberância (como um cone) e afinamento, causando </a:t>
            </a:r>
            <a:r>
              <a:rPr lang="pt-BR" sz="2000" dirty="0" err="1" smtClean="0"/>
              <a:t>embaçamento</a:t>
            </a:r>
            <a:r>
              <a:rPr lang="pt-BR" sz="2000" dirty="0" smtClean="0"/>
              <a:t> e distorção na visão.</a:t>
            </a:r>
            <a:endParaRPr lang="pt-BR" sz="2000" dirty="0"/>
          </a:p>
        </p:txBody>
      </p:sp>
    </p:spTree>
    <p:extLst>
      <p:ext uri="{BB962C8B-B14F-4D97-AF65-F5344CB8AC3E}">
        <p14:creationId xmlns:p14="http://schemas.microsoft.com/office/powerpoint/2010/main" xmlns="" val="332053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manual10.jpg"/>
          <p:cNvPicPr>
            <a:picLocks noChangeAspect="1"/>
          </p:cNvPicPr>
          <p:nvPr/>
        </p:nvPicPr>
        <p:blipFill>
          <a:blip r:embed="rId3"/>
          <a:stretch>
            <a:fillRect/>
          </a:stretch>
        </p:blipFill>
        <p:spPr>
          <a:xfrm>
            <a:off x="1285852" y="500042"/>
            <a:ext cx="6698111" cy="5521246"/>
          </a:xfrm>
          <a:prstGeom prst="rect">
            <a:avLst/>
          </a:prstGeom>
        </p:spPr>
      </p:pic>
      <p:sp>
        <p:nvSpPr>
          <p:cNvPr id="4" name="CaixaDeTexto 3"/>
          <p:cNvSpPr txBox="1"/>
          <p:nvPr/>
        </p:nvSpPr>
        <p:spPr>
          <a:xfrm>
            <a:off x="1547664" y="6118757"/>
            <a:ext cx="2376264" cy="369332"/>
          </a:xfrm>
          <a:prstGeom prst="rect">
            <a:avLst/>
          </a:prstGeom>
          <a:noFill/>
        </p:spPr>
        <p:txBody>
          <a:bodyPr wrap="square" rtlCol="0">
            <a:spAutoFit/>
          </a:bodyPr>
          <a:lstStyle/>
          <a:p>
            <a:pPr algn="ctr"/>
            <a:r>
              <a:rPr lang="pt-BR" dirty="0" smtClean="0"/>
              <a:t>NORMAL</a:t>
            </a:r>
            <a:endParaRPr lang="pt-BR" dirty="0"/>
          </a:p>
        </p:txBody>
      </p:sp>
      <p:sp>
        <p:nvSpPr>
          <p:cNvPr id="5" name="CaixaDeTexto 4"/>
          <p:cNvSpPr txBox="1"/>
          <p:nvPr/>
        </p:nvSpPr>
        <p:spPr>
          <a:xfrm>
            <a:off x="5159814" y="6143276"/>
            <a:ext cx="2376264" cy="369332"/>
          </a:xfrm>
          <a:prstGeom prst="rect">
            <a:avLst/>
          </a:prstGeom>
          <a:noFill/>
        </p:spPr>
        <p:txBody>
          <a:bodyPr wrap="square" rtlCol="0">
            <a:spAutoFit/>
          </a:bodyPr>
          <a:lstStyle/>
          <a:p>
            <a:pPr algn="ctr"/>
            <a:r>
              <a:rPr lang="pt-BR" dirty="0" smtClean="0"/>
              <a:t>CERATOCONE</a:t>
            </a:r>
            <a:endParaRPr lang="pt-BR" dirty="0"/>
          </a:p>
        </p:txBody>
      </p:sp>
    </p:spTree>
    <p:extLst>
      <p:ext uri="{BB962C8B-B14F-4D97-AF65-F5344CB8AC3E}">
        <p14:creationId xmlns:p14="http://schemas.microsoft.com/office/powerpoint/2010/main" xmlns="" val="122798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642910" y="2285992"/>
            <a:ext cx="7858180" cy="2308324"/>
          </a:xfrm>
          <a:prstGeom prst="rect">
            <a:avLst/>
          </a:prstGeom>
          <a:noFill/>
        </p:spPr>
        <p:txBody>
          <a:bodyPr wrap="square" rtlCol="0">
            <a:spAutoFit/>
          </a:bodyPr>
          <a:lstStyle/>
          <a:p>
            <a:pPr algn="ctr"/>
            <a:r>
              <a:rPr lang="en-US" sz="7200" dirty="0" smtClean="0"/>
              <a:t>VIDEO</a:t>
            </a:r>
          </a:p>
          <a:p>
            <a:pPr algn="ctr"/>
            <a:r>
              <a:rPr lang="en-US" sz="7200" dirty="0" smtClean="0"/>
              <a:t>CERATOCONE</a:t>
            </a:r>
            <a:endParaRPr lang="pt-BR" sz="7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571472" y="0"/>
            <a:ext cx="8072494" cy="7109639"/>
          </a:xfrm>
          <a:prstGeom prst="rect">
            <a:avLst/>
          </a:prstGeom>
          <a:noFill/>
        </p:spPr>
        <p:txBody>
          <a:bodyPr wrap="square" rtlCol="0">
            <a:spAutoFit/>
          </a:bodyPr>
          <a:lstStyle/>
          <a:p>
            <a:pPr algn="just">
              <a:lnSpc>
                <a:spcPct val="150000"/>
              </a:lnSpc>
            </a:pPr>
            <a:r>
              <a:rPr lang="pt-BR" sz="2000" i="1" dirty="0" smtClean="0"/>
              <a:t>QUEM TEM CERATOCONE?</a:t>
            </a:r>
          </a:p>
          <a:p>
            <a:pPr indent="457200" algn="just">
              <a:lnSpc>
                <a:spcPct val="150000"/>
              </a:lnSpc>
            </a:pPr>
            <a:r>
              <a:rPr lang="pt-BR" dirty="0" smtClean="0"/>
              <a:t>Existem algumas divergências nos dados que se referem as taxas de incidência desta doença na população, mas acredita-se de uma forma geral que o </a:t>
            </a:r>
            <a:r>
              <a:rPr lang="pt-BR" dirty="0" err="1" smtClean="0"/>
              <a:t>ceratocone</a:t>
            </a:r>
            <a:r>
              <a:rPr lang="pt-BR" dirty="0" smtClean="0"/>
              <a:t> acomete aproximadamente 5 em cada 10.000 pessoas.</a:t>
            </a:r>
          </a:p>
          <a:p>
            <a:pPr indent="457200" algn="just">
              <a:lnSpc>
                <a:spcPct val="150000"/>
              </a:lnSpc>
            </a:pPr>
            <a:r>
              <a:rPr lang="pt-BR" dirty="0" smtClean="0"/>
              <a:t>Freqüentemente aparece entre os 15 e 40 anos, mas pode ocorrer também mais precocemente; em alguns casos a partir dos 10 ou 12 anos.</a:t>
            </a:r>
          </a:p>
          <a:p>
            <a:pPr indent="457200" algn="just">
              <a:lnSpc>
                <a:spcPct val="150000"/>
              </a:lnSpc>
            </a:pPr>
            <a:endParaRPr lang="pt-BR" dirty="0" smtClean="0"/>
          </a:p>
          <a:p>
            <a:pPr algn="just">
              <a:lnSpc>
                <a:spcPct val="150000"/>
              </a:lnSpc>
            </a:pPr>
            <a:r>
              <a:rPr lang="pt-BR" sz="2000" i="1" dirty="0" smtClean="0"/>
              <a:t>COMO O CERATOCONE EVOLUI?</a:t>
            </a:r>
          </a:p>
          <a:p>
            <a:pPr indent="457200" algn="just">
              <a:lnSpc>
                <a:spcPct val="150000"/>
              </a:lnSpc>
            </a:pPr>
            <a:r>
              <a:rPr lang="pt-BR" dirty="0" smtClean="0"/>
              <a:t>Geralmente evolui por um período de 10 a 20 anos. A evolução da doença pode parar em qualquer fase, seja ela moderada ou severa. A forma de progressão é variável, assim como a severidade.</a:t>
            </a:r>
          </a:p>
          <a:p>
            <a:pPr indent="457200" algn="just">
              <a:lnSpc>
                <a:spcPct val="150000"/>
              </a:lnSpc>
            </a:pPr>
            <a:r>
              <a:rPr lang="pt-BR" dirty="0" smtClean="0"/>
              <a:t>Com a evolução da doença, aumentam os valores da curvatura </a:t>
            </a:r>
            <a:r>
              <a:rPr lang="pt-BR" dirty="0" err="1" smtClean="0"/>
              <a:t>corneana</a:t>
            </a:r>
            <a:r>
              <a:rPr lang="pt-BR" dirty="0" smtClean="0"/>
              <a:t> assim como as distorções da córnea.</a:t>
            </a:r>
          </a:p>
          <a:p>
            <a:pPr indent="457200" algn="just">
              <a:lnSpc>
                <a:spcPct val="150000"/>
              </a:lnSpc>
            </a:pPr>
            <a:r>
              <a:rPr lang="pt-BR" dirty="0" smtClean="0"/>
              <a:t>Apesar de normalmente ser bilateral a evolução da doença pode se dar de forma diferente de um olho em relação ao outro. É comum o primeiro olho afetado evoluir de forma mais severa.</a:t>
            </a:r>
          </a:p>
          <a:p>
            <a:pPr algn="just"/>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00034" y="357166"/>
            <a:ext cx="8072494" cy="3600986"/>
          </a:xfrm>
          <a:prstGeom prst="rect">
            <a:avLst/>
          </a:prstGeom>
          <a:noFill/>
        </p:spPr>
        <p:txBody>
          <a:bodyPr wrap="square" rtlCol="0">
            <a:spAutoFit/>
          </a:bodyPr>
          <a:lstStyle/>
          <a:p>
            <a:pPr>
              <a:lnSpc>
                <a:spcPct val="150000"/>
              </a:lnSpc>
            </a:pPr>
            <a:r>
              <a:rPr lang="pt-BR" sz="2000" i="1" dirty="0" smtClean="0"/>
              <a:t>QUAIS SÃO OS SINTOMAS?</a:t>
            </a:r>
          </a:p>
          <a:p>
            <a:pPr>
              <a:lnSpc>
                <a:spcPct val="150000"/>
              </a:lnSpc>
            </a:pPr>
            <a:r>
              <a:rPr lang="pt-BR" sz="2000" dirty="0" smtClean="0"/>
              <a:t>Nas fases iniciais, a visão poderá ser afetada levemente, aparecendo sintomas de fotofobia, irritações , ofuscamento, </a:t>
            </a:r>
            <a:r>
              <a:rPr lang="pt-BR" sz="2000" dirty="0" err="1" smtClean="0"/>
              <a:t>embaçamento</a:t>
            </a:r>
            <a:r>
              <a:rPr lang="pt-BR" sz="2000" dirty="0" smtClean="0"/>
              <a:t> e/ou distorções moderadas.</a:t>
            </a:r>
          </a:p>
          <a:p>
            <a:pPr>
              <a:lnSpc>
                <a:spcPct val="150000"/>
              </a:lnSpc>
            </a:pPr>
            <a:r>
              <a:rPr lang="pt-BR" sz="2000" i="1" dirty="0" smtClean="0"/>
              <a:t>No caso de evolução da doença e conseqüente maiores alterações da córnea, a visão vai se tornando mais embaçada e distorcida como na figura abaixo:</a:t>
            </a:r>
          </a:p>
          <a:p>
            <a:endParaRPr lang="pt-BR" dirty="0"/>
          </a:p>
        </p:txBody>
      </p:sp>
      <p:pic>
        <p:nvPicPr>
          <p:cNvPr id="5" name="Image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4313" y="3789040"/>
            <a:ext cx="6154873" cy="24482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amond(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85786" y="571480"/>
            <a:ext cx="7643866" cy="5940088"/>
          </a:xfrm>
          <a:prstGeom prst="rect">
            <a:avLst/>
          </a:prstGeom>
          <a:noFill/>
        </p:spPr>
        <p:txBody>
          <a:bodyPr wrap="square" rtlCol="0">
            <a:spAutoFit/>
          </a:bodyPr>
          <a:lstStyle/>
          <a:p>
            <a:pPr>
              <a:lnSpc>
                <a:spcPct val="150000"/>
              </a:lnSpc>
            </a:pPr>
            <a:r>
              <a:rPr lang="pt-BR" sz="2000" i="1" dirty="0" smtClean="0"/>
              <a:t>TRATAMENTOS E CUIDADOS</a:t>
            </a:r>
          </a:p>
          <a:p>
            <a:pPr indent="457200" algn="just">
              <a:lnSpc>
                <a:spcPct val="150000"/>
              </a:lnSpc>
            </a:pPr>
            <a:r>
              <a:rPr lang="pt-BR" sz="2000" dirty="0" smtClean="0"/>
              <a:t>O tratamento no </a:t>
            </a:r>
            <a:r>
              <a:rPr lang="pt-BR" sz="2000" dirty="0" err="1" smtClean="0"/>
              <a:t>ceratocone</a:t>
            </a:r>
            <a:r>
              <a:rPr lang="pt-BR" sz="2000" dirty="0" smtClean="0"/>
              <a:t> tem por objetivo a obtenção de boa acuidade visual para o paciente. </a:t>
            </a:r>
          </a:p>
          <a:p>
            <a:pPr indent="457200" algn="just">
              <a:lnSpc>
                <a:spcPct val="150000"/>
              </a:lnSpc>
            </a:pPr>
            <a:r>
              <a:rPr lang="pt-BR" sz="2000" dirty="0" smtClean="0"/>
              <a:t>O tipo de tratamento a ser adotado vai depender do estágio de evolução em que o </a:t>
            </a:r>
            <a:r>
              <a:rPr lang="pt-BR" sz="2000" dirty="0" err="1" smtClean="0"/>
              <a:t>ceratocone</a:t>
            </a:r>
            <a:r>
              <a:rPr lang="pt-BR" sz="2000" dirty="0" smtClean="0"/>
              <a:t> se encontra.</a:t>
            </a:r>
          </a:p>
          <a:p>
            <a:pPr indent="457200" algn="just">
              <a:lnSpc>
                <a:spcPct val="150000"/>
              </a:lnSpc>
            </a:pPr>
            <a:r>
              <a:rPr lang="pt-BR" sz="2000" dirty="0" smtClean="0"/>
              <a:t>Pode-se adotar óculos, lentes de contato ou cirurgia . Isto vai depender da severidade da condição do </a:t>
            </a:r>
            <a:r>
              <a:rPr lang="pt-BR" sz="2000" dirty="0" err="1" smtClean="0"/>
              <a:t>ceratocone</a:t>
            </a:r>
            <a:r>
              <a:rPr lang="pt-BR" sz="2000" dirty="0" smtClean="0"/>
              <a:t>.</a:t>
            </a:r>
          </a:p>
          <a:p>
            <a:pPr indent="457200" algn="just">
              <a:lnSpc>
                <a:spcPct val="150000"/>
              </a:lnSpc>
            </a:pPr>
            <a:r>
              <a:rPr lang="pt-BR" sz="2000" dirty="0" smtClean="0"/>
              <a:t>Os óculos são utilizados com sucesso principalmente na fase inicial do </a:t>
            </a:r>
            <a:r>
              <a:rPr lang="pt-BR" sz="2000" dirty="0" err="1" smtClean="0"/>
              <a:t>ceratocone</a:t>
            </a:r>
            <a:r>
              <a:rPr lang="pt-BR" sz="2000" dirty="0" smtClean="0"/>
              <a:t>, onde através do óculos pode-se obter uma visão satisfatória.</a:t>
            </a:r>
          </a:p>
          <a:p>
            <a:pPr indent="457200" algn="just">
              <a:lnSpc>
                <a:spcPct val="150000"/>
              </a:lnSpc>
            </a:pPr>
            <a:r>
              <a:rPr lang="pt-BR" sz="2000" dirty="0" smtClean="0"/>
              <a:t>Nesta mesma fase o paciente pode ainda optar com lentes de contato hidrofílicas (gelatinosas) ou rígidas .</a:t>
            </a:r>
          </a:p>
          <a:p>
            <a:endParaRPr lang="pt-B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00034" y="620688"/>
            <a:ext cx="8215370" cy="5940088"/>
          </a:xfrm>
          <a:prstGeom prst="rect">
            <a:avLst/>
          </a:prstGeom>
          <a:noFill/>
        </p:spPr>
        <p:txBody>
          <a:bodyPr wrap="square" rtlCol="0">
            <a:spAutoFit/>
          </a:bodyPr>
          <a:lstStyle/>
          <a:p>
            <a:pPr indent="457200" algn="just">
              <a:lnSpc>
                <a:spcPct val="150000"/>
              </a:lnSpc>
            </a:pPr>
            <a:r>
              <a:rPr lang="pt-BR" sz="2000" dirty="0" smtClean="0"/>
              <a:t>Porém , com o avanço do problema, os óculos e as lentes de contato hidrofílicas passam a não proporcionar uma visão satisfatória. Neste ponto as lentes rígidas poderão propiciar uma acuidade visual mais elevada para o paciente.</a:t>
            </a:r>
          </a:p>
          <a:p>
            <a:pPr indent="457200" algn="just">
              <a:lnSpc>
                <a:spcPct val="150000"/>
              </a:lnSpc>
            </a:pPr>
            <a:r>
              <a:rPr lang="pt-BR" sz="2000" dirty="0" smtClean="0"/>
              <a:t>O usuário destas lentes , deverá receber um acompanhamento rigoroso, visto que o ajuste das lentes de contato no </a:t>
            </a:r>
            <a:r>
              <a:rPr lang="pt-BR" sz="2000" dirty="0" err="1" smtClean="0"/>
              <a:t>ceratocone</a:t>
            </a:r>
            <a:r>
              <a:rPr lang="pt-BR" sz="2000" dirty="0" smtClean="0"/>
              <a:t> pode não ser tão fácil, podendo, no decorrer do tempo acontecer mudanças na curvatura </a:t>
            </a:r>
            <a:r>
              <a:rPr lang="pt-BR" sz="2000" dirty="0" err="1" smtClean="0"/>
              <a:t>corneana</a:t>
            </a:r>
            <a:r>
              <a:rPr lang="pt-BR" sz="2000" dirty="0" smtClean="0"/>
              <a:t> ou outras alterações na superfície da córnea que necessite levar a realização de ajustes na lente.</a:t>
            </a:r>
          </a:p>
          <a:p>
            <a:pPr indent="457200" algn="just">
              <a:lnSpc>
                <a:spcPct val="150000"/>
              </a:lnSpc>
            </a:pPr>
            <a:r>
              <a:rPr lang="pt-BR" sz="2000" dirty="0" smtClean="0"/>
              <a:t>Assim sendo, o acompanhamento freqüente do médico oftalmologista é fundamental.</a:t>
            </a:r>
          </a:p>
          <a:p>
            <a:pPr algn="just">
              <a:lnSpc>
                <a:spcPct val="150000"/>
              </a:lnSpc>
            </a:pPr>
            <a:endParaRPr lang="pt-BR" sz="2000" dirty="0" smtClean="0"/>
          </a:p>
          <a:p>
            <a:endParaRPr lang="pt-BR"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57224" y="428604"/>
            <a:ext cx="7572428" cy="984885"/>
          </a:xfrm>
          <a:prstGeom prst="rect">
            <a:avLst/>
          </a:prstGeom>
          <a:noFill/>
        </p:spPr>
        <p:txBody>
          <a:bodyPr wrap="square" rtlCol="0">
            <a:spAutoFit/>
          </a:bodyPr>
          <a:lstStyle/>
          <a:p>
            <a:pPr algn="ctr"/>
            <a:r>
              <a:rPr lang="pt-BR" sz="2000" b="1" dirty="0" smtClean="0"/>
              <a:t>DIFICULDADES NA ADAPTAÇÃO DA LENTE DE</a:t>
            </a:r>
          </a:p>
          <a:p>
            <a:pPr algn="ctr"/>
            <a:r>
              <a:rPr lang="pt-BR" sz="2000" b="1" dirty="0" smtClean="0"/>
              <a:t> CONTATO RÍGIDA NO CERATOCONE:</a:t>
            </a:r>
            <a:endParaRPr lang="pt-BR" sz="2000" dirty="0" smtClean="0"/>
          </a:p>
          <a:p>
            <a:endParaRPr lang="pt-BR" dirty="0"/>
          </a:p>
        </p:txBody>
      </p:sp>
      <p:pic>
        <p:nvPicPr>
          <p:cNvPr id="3" name="Imagem 2" descr="http://www.portalsaofrancisco.com.br/alfa/ceratocone/imagens/ceratocone-16.jpg"/>
          <p:cNvPicPr/>
          <p:nvPr/>
        </p:nvPicPr>
        <p:blipFill>
          <a:blip r:embed="rId3"/>
          <a:srcRect/>
          <a:stretch>
            <a:fillRect/>
          </a:stretch>
        </p:blipFill>
        <p:spPr bwMode="auto">
          <a:xfrm>
            <a:off x="785786" y="1500174"/>
            <a:ext cx="2143139" cy="4214842"/>
          </a:xfrm>
          <a:prstGeom prst="rect">
            <a:avLst/>
          </a:prstGeom>
          <a:noFill/>
          <a:ln w="9525">
            <a:noFill/>
            <a:miter lim="800000"/>
            <a:headEnd/>
            <a:tailEnd/>
          </a:ln>
        </p:spPr>
      </p:pic>
      <p:pic>
        <p:nvPicPr>
          <p:cNvPr id="4" name="Imagem 3" descr="http://www.portalsaofrancisco.com.br/alfa/ceratocone/imagens/ceratocone-17.jpg"/>
          <p:cNvPicPr/>
          <p:nvPr/>
        </p:nvPicPr>
        <p:blipFill>
          <a:blip r:embed="rId4"/>
          <a:srcRect/>
          <a:stretch>
            <a:fillRect/>
          </a:stretch>
        </p:blipFill>
        <p:spPr bwMode="auto">
          <a:xfrm>
            <a:off x="3500430" y="1500174"/>
            <a:ext cx="2214578" cy="4214842"/>
          </a:xfrm>
          <a:prstGeom prst="rect">
            <a:avLst/>
          </a:prstGeom>
          <a:noFill/>
          <a:ln w="9525">
            <a:noFill/>
            <a:miter lim="800000"/>
            <a:headEnd/>
            <a:tailEnd/>
          </a:ln>
        </p:spPr>
      </p:pic>
      <p:pic>
        <p:nvPicPr>
          <p:cNvPr id="5" name="Imagem 4" descr="http://www.portalsaofrancisco.com.br/alfa/ceratocone/imagens/ceratocone-18.jpg"/>
          <p:cNvPicPr/>
          <p:nvPr/>
        </p:nvPicPr>
        <p:blipFill>
          <a:blip r:embed="rId5"/>
          <a:srcRect/>
          <a:stretch>
            <a:fillRect/>
          </a:stretch>
        </p:blipFill>
        <p:spPr bwMode="auto">
          <a:xfrm>
            <a:off x="6286512" y="1500174"/>
            <a:ext cx="2214578" cy="4214842"/>
          </a:xfrm>
          <a:prstGeom prst="rect">
            <a:avLst/>
          </a:prstGeom>
          <a:noFill/>
          <a:ln w="9525">
            <a:noFill/>
            <a:miter lim="800000"/>
            <a:headEnd/>
            <a:tailEnd/>
          </a:ln>
        </p:spPr>
      </p:pic>
      <p:sp>
        <p:nvSpPr>
          <p:cNvPr id="8" name="CaixaDeTexto 7"/>
          <p:cNvSpPr txBox="1"/>
          <p:nvPr/>
        </p:nvSpPr>
        <p:spPr>
          <a:xfrm>
            <a:off x="785786" y="5857892"/>
            <a:ext cx="1928826" cy="646331"/>
          </a:xfrm>
          <a:prstGeom prst="rect">
            <a:avLst/>
          </a:prstGeom>
          <a:noFill/>
        </p:spPr>
        <p:txBody>
          <a:bodyPr wrap="square" rtlCol="0">
            <a:spAutoFit/>
          </a:bodyPr>
          <a:lstStyle/>
          <a:p>
            <a:pPr algn="ctr"/>
            <a:r>
              <a:rPr lang="pt-BR" b="1" dirty="0" smtClean="0"/>
              <a:t>Córnea normal </a:t>
            </a:r>
            <a:endParaRPr lang="pt-BR" dirty="0" smtClean="0"/>
          </a:p>
          <a:p>
            <a:pPr algn="ctr"/>
            <a:endParaRPr lang="pt-BR" dirty="0"/>
          </a:p>
        </p:txBody>
      </p:sp>
      <p:sp>
        <p:nvSpPr>
          <p:cNvPr id="9" name="CaixaDeTexto 8"/>
          <p:cNvSpPr txBox="1"/>
          <p:nvPr/>
        </p:nvSpPr>
        <p:spPr>
          <a:xfrm>
            <a:off x="3500430" y="5857892"/>
            <a:ext cx="1928826" cy="646331"/>
          </a:xfrm>
          <a:prstGeom prst="rect">
            <a:avLst/>
          </a:prstGeom>
          <a:noFill/>
        </p:spPr>
        <p:txBody>
          <a:bodyPr wrap="square" rtlCol="0">
            <a:spAutoFit/>
          </a:bodyPr>
          <a:lstStyle/>
          <a:p>
            <a:pPr algn="ctr"/>
            <a:r>
              <a:rPr lang="pt-BR" b="1" dirty="0" err="1" smtClean="0"/>
              <a:t>Ceratocone</a:t>
            </a:r>
            <a:r>
              <a:rPr lang="pt-BR" b="1" dirty="0" smtClean="0"/>
              <a:t> médio</a:t>
            </a:r>
            <a:endParaRPr lang="pt-BR" dirty="0"/>
          </a:p>
        </p:txBody>
      </p:sp>
      <p:sp>
        <p:nvSpPr>
          <p:cNvPr id="10" name="CaixaDeTexto 9"/>
          <p:cNvSpPr txBox="1"/>
          <p:nvPr/>
        </p:nvSpPr>
        <p:spPr>
          <a:xfrm>
            <a:off x="6286512" y="5857892"/>
            <a:ext cx="1928826" cy="646331"/>
          </a:xfrm>
          <a:prstGeom prst="rect">
            <a:avLst/>
          </a:prstGeom>
          <a:noFill/>
        </p:spPr>
        <p:txBody>
          <a:bodyPr wrap="square" rtlCol="0">
            <a:spAutoFit/>
          </a:bodyPr>
          <a:lstStyle/>
          <a:p>
            <a:pPr algn="ctr"/>
            <a:r>
              <a:rPr lang="pt-BR" b="1" dirty="0" err="1" smtClean="0"/>
              <a:t>Ceratocone</a:t>
            </a:r>
            <a:r>
              <a:rPr lang="pt-BR" b="1" dirty="0" smtClean="0"/>
              <a:t> avançado</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diamond(in)">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amond(in)">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diamond(in)">
                                      <p:cBhvr>
                                        <p:cTn id="31" dur="2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99592" y="836712"/>
            <a:ext cx="7344816" cy="5170646"/>
          </a:xfrm>
          <a:prstGeom prst="rect">
            <a:avLst/>
          </a:prstGeom>
          <a:noFill/>
        </p:spPr>
        <p:txBody>
          <a:bodyPr wrap="square" rtlCol="0">
            <a:spAutoFit/>
          </a:bodyPr>
          <a:lstStyle/>
          <a:p>
            <a:pPr algn="ctr">
              <a:lnSpc>
                <a:spcPct val="150000"/>
              </a:lnSpc>
            </a:pPr>
            <a:r>
              <a:rPr lang="pt-BR" sz="2000" b="1" dirty="0" smtClean="0"/>
              <a:t>ESCLERA</a:t>
            </a:r>
          </a:p>
          <a:p>
            <a:pPr algn="ctr">
              <a:lnSpc>
                <a:spcPct val="150000"/>
              </a:lnSpc>
            </a:pPr>
            <a:endParaRPr lang="pt-BR" sz="2000" dirty="0"/>
          </a:p>
          <a:p>
            <a:pPr indent="457200" algn="just">
              <a:lnSpc>
                <a:spcPct val="150000"/>
              </a:lnSpc>
            </a:pPr>
            <a:r>
              <a:rPr lang="pt-BR" dirty="0"/>
              <a:t>A esclera é a parte branca dos olhos. Mais especificamente, a esclera é a principal camada que compõe a parede do globo ocular, sendo assim, responsável por manter a estrutura esférica do olho humano. A esclera </a:t>
            </a:r>
            <a:r>
              <a:rPr lang="pt-BR" u="sng" dirty="0"/>
              <a:t>é composta, principalmente, por fibras de colágeno dispostas em várias direções</a:t>
            </a:r>
            <a:r>
              <a:rPr lang="pt-BR" dirty="0"/>
              <a:t>, o que confere </a:t>
            </a:r>
            <a:r>
              <a:rPr lang="pt-BR"/>
              <a:t>à </a:t>
            </a:r>
            <a:r>
              <a:rPr lang="pt-BR" smtClean="0"/>
              <a:t>ela </a:t>
            </a:r>
            <a:r>
              <a:rPr lang="pt-BR" dirty="0"/>
              <a:t>grande resistência. Esta resistência da esclera é fundamental para suportar a pressão interna do olho. Além de resistente, a esclera também é opaca, impedindo a entrada de luz dentro do olho, mantendo-o como uma câmara escura, o que é fundamental para o bom funcionamento da visão. </a:t>
            </a:r>
          </a:p>
        </p:txBody>
      </p:sp>
    </p:spTree>
    <p:extLst>
      <p:ext uri="{BB962C8B-B14F-4D97-AF65-F5344CB8AC3E}">
        <p14:creationId xmlns:p14="http://schemas.microsoft.com/office/powerpoint/2010/main" xmlns="" val="2095135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285728"/>
            <a:ext cx="8358246" cy="6324808"/>
          </a:xfrm>
          <a:prstGeom prst="rect">
            <a:avLst/>
          </a:prstGeom>
          <a:noFill/>
        </p:spPr>
        <p:txBody>
          <a:bodyPr wrap="square" rtlCol="0">
            <a:spAutoFit/>
          </a:bodyPr>
          <a:lstStyle/>
          <a:p>
            <a:pPr algn="ctr">
              <a:lnSpc>
                <a:spcPct val="150000"/>
              </a:lnSpc>
            </a:pPr>
            <a:r>
              <a:rPr lang="en-US" sz="2000" b="1" dirty="0" smtClean="0"/>
              <a:t>LENTES DE CONTATO</a:t>
            </a:r>
          </a:p>
          <a:p>
            <a:pPr algn="ctr">
              <a:lnSpc>
                <a:spcPct val="150000"/>
              </a:lnSpc>
            </a:pPr>
            <a:endParaRPr lang="pt-BR" sz="2000" b="1" dirty="0" smtClean="0"/>
          </a:p>
          <a:p>
            <a:pPr indent="457200">
              <a:lnSpc>
                <a:spcPct val="150000"/>
              </a:lnSpc>
            </a:pPr>
            <a:r>
              <a:rPr lang="pt-BR" dirty="0" smtClean="0"/>
              <a:t>São próteses transparentes, em forma de disco, destinadas a serem colocadas sobre a CÓRNEA para a correção dos DEFEITOS DE REFRAÇÃO. Embora possam ser utilizadas por razões estéticas, as lentes de contato, na verdade, apresentam muitas vantagens sobre os óculos.</a:t>
            </a:r>
          </a:p>
          <a:p>
            <a:pPr>
              <a:lnSpc>
                <a:spcPct val="150000"/>
              </a:lnSpc>
            </a:pPr>
            <a:endParaRPr lang="pt-BR" dirty="0" smtClean="0"/>
          </a:p>
          <a:p>
            <a:pPr lvl="0" algn="just">
              <a:lnSpc>
                <a:spcPct val="150000"/>
              </a:lnSpc>
            </a:pPr>
            <a:r>
              <a:rPr lang="pt-BR" sz="2000" b="1" dirty="0" smtClean="0"/>
              <a:t>Quais os tipos de lentes de contato que existem?</a:t>
            </a:r>
          </a:p>
          <a:p>
            <a:pPr lvl="0" algn="just">
              <a:lnSpc>
                <a:spcPct val="150000"/>
              </a:lnSpc>
            </a:pPr>
            <a:r>
              <a:rPr lang="pt-BR" dirty="0" smtClean="0"/>
              <a:t>Existem basicamente dois tipos de lentes de contato:</a:t>
            </a:r>
          </a:p>
          <a:p>
            <a:pPr indent="457200" algn="just">
              <a:lnSpc>
                <a:spcPct val="150000"/>
              </a:lnSpc>
            </a:pPr>
            <a:r>
              <a:rPr lang="pt-BR" dirty="0" smtClean="0"/>
              <a:t>As lentes rígidas (</a:t>
            </a:r>
            <a:r>
              <a:rPr lang="pt-BR" dirty="0" err="1" smtClean="0"/>
              <a:t>gás-permeáveis</a:t>
            </a:r>
            <a:r>
              <a:rPr lang="pt-BR" dirty="0" smtClean="0"/>
              <a:t> ou não) são mais duráveis, mais fáceis de limpar, corrigem quase todos os tipos de grau, e podem ser usadas simultaneamente com a maioria dos COLÍRIOS. Entretanto, podem ser desconfortáveis durante o período de adaptação e são mais fáceis de se deslocarem.</a:t>
            </a:r>
          </a:p>
          <a:p>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14348" y="285728"/>
            <a:ext cx="7858180" cy="3416320"/>
          </a:xfrm>
          <a:prstGeom prst="rect">
            <a:avLst/>
          </a:prstGeom>
          <a:noFill/>
        </p:spPr>
        <p:txBody>
          <a:bodyPr wrap="square" rtlCol="0">
            <a:spAutoFit/>
          </a:bodyPr>
          <a:lstStyle/>
          <a:p>
            <a:pPr indent="457200" algn="just">
              <a:lnSpc>
                <a:spcPct val="150000"/>
              </a:lnSpc>
            </a:pPr>
            <a:r>
              <a:rPr lang="pt-BR" dirty="0" smtClean="0"/>
              <a:t>As lentes gelatinosas são confortáveis desde o primeiro dia de uso e raramente se deslocam, porém proporcionam menor nitidez em alguns tipos de ASTIGMATISMO, e apresentam maior facilidade para formação de depósitos, contaminações e infecções (sua limpeza deve ser mais rigorosa). Depois de realizado o exame, o oftalmologista terá os dados necessários para selecionar as lentes mais indicadas em cada caso. </a:t>
            </a:r>
          </a:p>
          <a:p>
            <a:pPr algn="just">
              <a:lnSpc>
                <a:spcPct val="150000"/>
              </a:lnSpc>
            </a:pPr>
            <a:endParaRPr lang="en-US" dirty="0" smtClean="0"/>
          </a:p>
          <a:p>
            <a:pPr algn="just">
              <a:lnSpc>
                <a:spcPct val="150000"/>
              </a:lnSpc>
            </a:pPr>
            <a:endParaRPr lang="pt-BR" dirty="0"/>
          </a:p>
        </p:txBody>
      </p:sp>
      <p:pic>
        <p:nvPicPr>
          <p:cNvPr id="3" name="Imagem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00249" y="2996952"/>
            <a:ext cx="5286375" cy="3619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899592" y="332656"/>
            <a:ext cx="7632848" cy="3739485"/>
          </a:xfrm>
          <a:prstGeom prst="rect">
            <a:avLst/>
          </a:prstGeom>
          <a:noFill/>
        </p:spPr>
        <p:txBody>
          <a:bodyPr wrap="square" rtlCol="0">
            <a:spAutoFit/>
          </a:bodyPr>
          <a:lstStyle/>
          <a:p>
            <a:pPr lvl="0" algn="just">
              <a:lnSpc>
                <a:spcPct val="150000"/>
              </a:lnSpc>
            </a:pPr>
            <a:r>
              <a:rPr lang="pt-BR" sz="2000" b="1" dirty="0"/>
              <a:t>Onde as lentes de contato se encaixam?</a:t>
            </a:r>
            <a:endParaRPr lang="pt-BR" sz="2000" dirty="0"/>
          </a:p>
          <a:p>
            <a:pPr indent="457200" algn="just">
              <a:lnSpc>
                <a:spcPct val="150000"/>
              </a:lnSpc>
            </a:pPr>
            <a:r>
              <a:rPr lang="pt-BR" dirty="0"/>
              <a:t>A lente de contato sustenta-se na CAMADA LACRIMAL que cobre a CÓRNEA, formando uma barreira que obstrui parcialmente o fornecimento de oxigênio do ar para a córnea. Através do piscar, a PÁLPEBRA movimenta e posiciona a lente de contato, permitindo a troca da camada lacrimal, que é importante para fornecer oxigênio para a córnea e remover detritos. A lente de contato modifica a convergência da córnea e faz a imagem formar-se nítida no fundo de OLHO.</a:t>
            </a:r>
          </a:p>
          <a:p>
            <a:endParaRPr lang="pt-BR" dirty="0"/>
          </a:p>
        </p:txBody>
      </p:sp>
      <p:pic>
        <p:nvPicPr>
          <p:cNvPr id="4" name="Image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619835" y="3933636"/>
            <a:ext cx="4192362" cy="2780933"/>
          </a:xfrm>
          <a:prstGeom prst="rect">
            <a:avLst/>
          </a:prstGeom>
        </p:spPr>
      </p:pic>
    </p:spTree>
    <p:extLst>
      <p:ext uri="{BB962C8B-B14F-4D97-AF65-F5344CB8AC3E}">
        <p14:creationId xmlns:p14="http://schemas.microsoft.com/office/powerpoint/2010/main" xmlns="" val="1505888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amond(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00034" y="214290"/>
            <a:ext cx="8143932" cy="7201972"/>
          </a:xfrm>
          <a:prstGeom prst="rect">
            <a:avLst/>
          </a:prstGeom>
          <a:noFill/>
        </p:spPr>
        <p:txBody>
          <a:bodyPr wrap="square" rtlCol="0">
            <a:spAutoFit/>
          </a:bodyPr>
          <a:lstStyle/>
          <a:p>
            <a:pPr algn="ctr">
              <a:lnSpc>
                <a:spcPct val="150000"/>
              </a:lnSpc>
            </a:pPr>
            <a:r>
              <a:rPr lang="pt-BR" sz="2000" b="1" dirty="0" smtClean="0"/>
              <a:t>PTERIGIO</a:t>
            </a:r>
          </a:p>
          <a:p>
            <a:pPr indent="457200" algn="just">
              <a:lnSpc>
                <a:spcPct val="150000"/>
              </a:lnSpc>
            </a:pPr>
            <a:r>
              <a:rPr lang="pt-BR" dirty="0" smtClean="0"/>
              <a:t>O pterígio é uma membrana </a:t>
            </a:r>
            <a:r>
              <a:rPr lang="pt-BR" dirty="0" err="1" smtClean="0"/>
              <a:t>fibro-vascular</a:t>
            </a:r>
            <a:r>
              <a:rPr lang="pt-BR" dirty="0" smtClean="0"/>
              <a:t> que cresce sobre a córnea. Esta membrana é muito parecida com a conjuntiva, a qual é a membrana que recobre a esclera (a parte branca do olho) e a parte interna das pálpebras. O pterígio geralmente invade a córnea por seu lado nasal (lado voltado para o nariz), mas pode ocorrer também do lado temporal (na direção da orelha) ou em outras localizações.</a:t>
            </a:r>
          </a:p>
          <a:p>
            <a:pPr indent="457200" algn="just">
              <a:lnSpc>
                <a:spcPct val="150000"/>
              </a:lnSpc>
            </a:pPr>
            <a:endParaRPr lang="pt-BR" dirty="0" smtClean="0"/>
          </a:p>
          <a:p>
            <a:pPr algn="just">
              <a:lnSpc>
                <a:spcPct val="150000"/>
              </a:lnSpc>
            </a:pPr>
            <a:r>
              <a:rPr lang="pt-BR" b="1" dirty="0" smtClean="0"/>
              <a:t>O crescimento do pterígio poderá prejudicar a visão por acarretar:</a:t>
            </a:r>
            <a:endParaRPr lang="pt-BR" dirty="0" smtClean="0"/>
          </a:p>
          <a:p>
            <a:pPr algn="just">
              <a:lnSpc>
                <a:spcPct val="150000"/>
              </a:lnSpc>
            </a:pPr>
            <a:r>
              <a:rPr lang="pt-BR" dirty="0" smtClean="0"/>
              <a:t>1) perda da transparência da córnea (o que se chama leucoma)</a:t>
            </a:r>
          </a:p>
          <a:p>
            <a:pPr algn="just">
              <a:lnSpc>
                <a:spcPct val="150000"/>
              </a:lnSpc>
            </a:pPr>
            <a:r>
              <a:rPr lang="pt-BR" dirty="0" smtClean="0"/>
              <a:t>2) distorção da curvatura </a:t>
            </a:r>
            <a:r>
              <a:rPr lang="pt-BR" dirty="0" err="1" smtClean="0"/>
              <a:t>corneana</a:t>
            </a:r>
            <a:r>
              <a:rPr lang="pt-BR" dirty="0" smtClean="0"/>
              <a:t> (o que se chama astigmatismo).</a:t>
            </a:r>
          </a:p>
          <a:p>
            <a:pPr indent="457200" algn="just">
              <a:lnSpc>
                <a:spcPct val="150000"/>
              </a:lnSpc>
            </a:pPr>
            <a:r>
              <a:rPr lang="pt-BR" dirty="0" smtClean="0"/>
              <a:t>Além de poder prejudicar a visão, o pterígio </a:t>
            </a:r>
            <a:r>
              <a:rPr lang="pt-BR" dirty="0" err="1" smtClean="0"/>
              <a:t>frequentemente</a:t>
            </a:r>
            <a:r>
              <a:rPr lang="pt-BR" dirty="0" smtClean="0"/>
              <a:t> causa ardência, prurido (coceira), sensação de areia nos olhos, </a:t>
            </a:r>
            <a:r>
              <a:rPr lang="pt-BR" dirty="0" err="1" smtClean="0"/>
              <a:t>lacrimejamento</a:t>
            </a:r>
            <a:r>
              <a:rPr lang="pt-BR" dirty="0" smtClean="0"/>
              <a:t>, fotofobia (desconforto com a luminosidade) e </a:t>
            </a:r>
            <a:r>
              <a:rPr lang="pt-BR" dirty="0" err="1" smtClean="0"/>
              <a:t>hiperemia</a:t>
            </a:r>
            <a:r>
              <a:rPr lang="pt-BR" dirty="0" smtClean="0"/>
              <a:t> ocular (olhos vermelhos).</a:t>
            </a:r>
          </a:p>
          <a:p>
            <a:endParaRPr lang="pt-BR" dirty="0" smtClean="0"/>
          </a:p>
          <a:p>
            <a:endParaRPr lang="pt-BR" dirty="0" smtClean="0"/>
          </a:p>
          <a:p>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descr="ceye.bmp"/>
          <p:cNvPicPr>
            <a:picLocks noChangeAspect="1"/>
          </p:cNvPicPr>
          <p:nvPr/>
        </p:nvPicPr>
        <p:blipFill>
          <a:blip r:embed="rId3"/>
          <a:stretch>
            <a:fillRect/>
          </a:stretch>
        </p:blipFill>
        <p:spPr>
          <a:xfrm>
            <a:off x="2071670" y="1214422"/>
            <a:ext cx="4584253" cy="4286280"/>
          </a:xfrm>
          <a:prstGeom prst="rect">
            <a:avLst/>
          </a:prstGeom>
        </p:spPr>
      </p:pic>
      <p:pic>
        <p:nvPicPr>
          <p:cNvPr id="6" name="Imagem 5" descr="2%20Pterigion%20N%20OI%20preop.jpg"/>
          <p:cNvPicPr>
            <a:picLocks noChangeAspect="1"/>
          </p:cNvPicPr>
          <p:nvPr/>
        </p:nvPicPr>
        <p:blipFill>
          <a:blip r:embed="rId4"/>
          <a:stretch>
            <a:fillRect/>
          </a:stretch>
        </p:blipFill>
        <p:spPr>
          <a:xfrm>
            <a:off x="1438797" y="1214422"/>
            <a:ext cx="6357982" cy="4357718"/>
          </a:xfrm>
          <a:prstGeom prst="rect">
            <a:avLst/>
          </a:prstGeom>
        </p:spPr>
      </p:pic>
      <p:pic>
        <p:nvPicPr>
          <p:cNvPr id="7" name="Imagem 6" descr="PTERIGIO.bmp"/>
          <p:cNvPicPr>
            <a:picLocks noChangeAspect="1"/>
          </p:cNvPicPr>
          <p:nvPr/>
        </p:nvPicPr>
        <p:blipFill>
          <a:blip r:embed="rId5"/>
          <a:stretch>
            <a:fillRect/>
          </a:stretch>
        </p:blipFill>
        <p:spPr>
          <a:xfrm>
            <a:off x="1259632" y="1069696"/>
            <a:ext cx="6813274" cy="45915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amond(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642910" y="1571612"/>
            <a:ext cx="7858180" cy="3416320"/>
          </a:xfrm>
          <a:prstGeom prst="rect">
            <a:avLst/>
          </a:prstGeom>
          <a:noFill/>
        </p:spPr>
        <p:txBody>
          <a:bodyPr wrap="square" rtlCol="0">
            <a:spAutoFit/>
          </a:bodyPr>
          <a:lstStyle/>
          <a:p>
            <a:pPr algn="ctr"/>
            <a:r>
              <a:rPr lang="en-US" sz="7200" dirty="0" smtClean="0"/>
              <a:t>VIDEO</a:t>
            </a:r>
          </a:p>
          <a:p>
            <a:pPr algn="ctr"/>
            <a:r>
              <a:rPr lang="en-US" sz="7200" dirty="0" smtClean="0"/>
              <a:t>CIRURGIA</a:t>
            </a:r>
          </a:p>
          <a:p>
            <a:pPr algn="ctr"/>
            <a:r>
              <a:rPr lang="en-US" sz="7200" dirty="0" smtClean="0"/>
              <a:t>PTERIGIO</a:t>
            </a:r>
            <a:endParaRPr lang="pt-BR" sz="72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71472" y="428604"/>
            <a:ext cx="8143932" cy="5693866"/>
          </a:xfrm>
          <a:prstGeom prst="rect">
            <a:avLst/>
          </a:prstGeom>
          <a:noFill/>
        </p:spPr>
        <p:txBody>
          <a:bodyPr wrap="square" rtlCol="0">
            <a:spAutoFit/>
          </a:bodyPr>
          <a:lstStyle/>
          <a:p>
            <a:pPr algn="ctr"/>
            <a:r>
              <a:rPr lang="pt-BR" sz="2000" b="1" dirty="0" smtClean="0"/>
              <a:t>PINGUÉCULA</a:t>
            </a:r>
          </a:p>
          <a:p>
            <a:pPr algn="ctr"/>
            <a:endParaRPr lang="pt-BR" sz="2000" b="1" dirty="0" smtClean="0"/>
          </a:p>
          <a:p>
            <a:pPr indent="457200" algn="just">
              <a:lnSpc>
                <a:spcPct val="150000"/>
              </a:lnSpc>
            </a:pPr>
            <a:r>
              <a:rPr lang="pt-BR" dirty="0" err="1" smtClean="0"/>
              <a:t>Pinguécula</a:t>
            </a:r>
            <a:r>
              <a:rPr lang="pt-BR" dirty="0" smtClean="0"/>
              <a:t> é uma lesão amarelada e um pouco elevada que se forma no tecido superficial à esclera (região branca do globo ocular) próximo à córnea. Tipicamente é encontrada na área da </a:t>
            </a:r>
            <a:r>
              <a:rPr lang="pt-BR" dirty="0" err="1" smtClean="0"/>
              <a:t>abertua</a:t>
            </a:r>
            <a:r>
              <a:rPr lang="pt-BR" dirty="0" smtClean="0"/>
              <a:t> palpebral, justamente a área exposta aos raios solares. Mais freqüente em pessoas de meia idade ou idosos que se expuseram ao sol grande parte da vida, mas pode ser encontrada também em pessoas mais jovens ou mesmo crianças.</a:t>
            </a:r>
            <a:br>
              <a:rPr lang="pt-BR" dirty="0" smtClean="0"/>
            </a:br>
            <a:r>
              <a:rPr lang="pt-BR" dirty="0" smtClean="0"/>
              <a:t/>
            </a:r>
            <a:br>
              <a:rPr lang="pt-BR" dirty="0" smtClean="0"/>
            </a:br>
            <a:r>
              <a:rPr lang="pt-BR" dirty="0" smtClean="0"/>
              <a:t>     Geralmente causa poucos sintomas. Quando a </a:t>
            </a:r>
            <a:r>
              <a:rPr lang="pt-BR" dirty="0" err="1" smtClean="0"/>
              <a:t>pinguécula</a:t>
            </a:r>
            <a:r>
              <a:rPr lang="pt-BR" dirty="0" smtClean="0"/>
              <a:t> se torna elevada pode causar sensação de corpo estranho. Em alguns casos a </a:t>
            </a:r>
            <a:r>
              <a:rPr lang="pt-BR" dirty="0" err="1" smtClean="0"/>
              <a:t>pinguécula</a:t>
            </a:r>
            <a:r>
              <a:rPr lang="pt-BR" dirty="0" smtClean="0"/>
              <a:t> torna-se inflamada, uma condição chamada de </a:t>
            </a:r>
            <a:r>
              <a:rPr lang="pt-BR" dirty="0" err="1" smtClean="0"/>
              <a:t>pingueculite</a:t>
            </a:r>
            <a:r>
              <a:rPr lang="pt-BR" dirty="0" smtClean="0"/>
              <a:t>. Irritação e vermelhidão ocular ocorrem após exposição ao sol, natação, vento, poeira ou condições de ressecamento. </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image003.bmp"/>
          <p:cNvPicPr>
            <a:picLocks noChangeAspect="1"/>
          </p:cNvPicPr>
          <p:nvPr/>
        </p:nvPicPr>
        <p:blipFill>
          <a:blip r:embed="rId3"/>
          <a:stretch>
            <a:fillRect/>
          </a:stretch>
        </p:blipFill>
        <p:spPr>
          <a:xfrm>
            <a:off x="1357290" y="1142984"/>
            <a:ext cx="6572296" cy="4595843"/>
          </a:xfrm>
          <a:prstGeom prst="rect">
            <a:avLst/>
          </a:prstGeom>
        </p:spPr>
      </p:pic>
      <p:pic>
        <p:nvPicPr>
          <p:cNvPr id="4" name="Imagem 3" descr="Dermoid.jpg"/>
          <p:cNvPicPr>
            <a:picLocks noChangeAspect="1"/>
          </p:cNvPicPr>
          <p:nvPr/>
        </p:nvPicPr>
        <p:blipFill>
          <a:blip r:embed="rId4"/>
          <a:stretch>
            <a:fillRect/>
          </a:stretch>
        </p:blipFill>
        <p:spPr>
          <a:xfrm>
            <a:off x="971600" y="881043"/>
            <a:ext cx="7026223" cy="48577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14348" y="142852"/>
            <a:ext cx="7643866" cy="7386638"/>
          </a:xfrm>
          <a:prstGeom prst="rect">
            <a:avLst/>
          </a:prstGeom>
          <a:noFill/>
        </p:spPr>
        <p:txBody>
          <a:bodyPr wrap="square" rtlCol="0">
            <a:spAutoFit/>
          </a:bodyPr>
          <a:lstStyle/>
          <a:p>
            <a:pPr indent="457200" algn="ctr">
              <a:lnSpc>
                <a:spcPct val="150000"/>
              </a:lnSpc>
            </a:pPr>
            <a:r>
              <a:rPr lang="en-US" sz="2000" b="1" dirty="0" smtClean="0"/>
              <a:t>HERPES OCULAR</a:t>
            </a:r>
          </a:p>
          <a:p>
            <a:pPr indent="457200" algn="ctr"/>
            <a:endParaRPr lang="pt-BR" sz="2000" b="1" dirty="0" smtClean="0"/>
          </a:p>
          <a:p>
            <a:pPr indent="457200" algn="just">
              <a:lnSpc>
                <a:spcPct val="150000"/>
              </a:lnSpc>
            </a:pPr>
            <a:r>
              <a:rPr lang="pt-BR" dirty="0" smtClean="0"/>
              <a:t>Herpes ocular é uma infecção no olho causada pelo vírus do herpes simples (HSV) do tipo 1, o mesmo que é responsável pelo herpes labial. Diferente do vírus tipo 2 (causador do herpes genital) e do vírus do herpes </a:t>
            </a:r>
            <a:r>
              <a:rPr lang="pt-BR" dirty="0" err="1" smtClean="0"/>
              <a:t>zóster</a:t>
            </a:r>
            <a:r>
              <a:rPr lang="pt-BR" dirty="0" smtClean="0"/>
              <a:t>, ele  pode ser transmitido pelo contato direto com gotículas de saliva ou da secreção nasal ou com o conteúdo líquido das lesões no lábio e na face de um portador da infecção.</a:t>
            </a:r>
          </a:p>
          <a:p>
            <a:pPr indent="457200" algn="just">
              <a:lnSpc>
                <a:spcPct val="150000"/>
              </a:lnSpc>
            </a:pPr>
            <a:r>
              <a:rPr lang="pt-BR" dirty="0" smtClean="0"/>
              <a:t>Em geral, as principais manifestações da doença são unilaterais, isto é, aparecem apenas em um dos olhos. Elas podem incidir na pálpebra, sob a forma de pequenas vesículas que, depois de duas semanas secam e criam crostas; na conjuntiva, com sintomas semelhantes aos da conjuntivite provocada por outros vírus, bactérias ou fungos; e na córnea (</a:t>
            </a:r>
            <a:r>
              <a:rPr lang="pt-BR" dirty="0" err="1" smtClean="0"/>
              <a:t>ceratite</a:t>
            </a:r>
            <a:r>
              <a:rPr lang="pt-BR" dirty="0" smtClean="0"/>
              <a:t> </a:t>
            </a:r>
            <a:r>
              <a:rPr lang="pt-BR" dirty="0" err="1" smtClean="0"/>
              <a:t>herpética</a:t>
            </a:r>
            <a:r>
              <a:rPr lang="pt-BR" dirty="0" smtClean="0"/>
              <a:t>), a mais grave, porque pode provocar uma inflamação recorrente e a formação de úlceras e de cicatrizes que podem levar à perda progressiva da visão, se a doença não for tratada a tempo.</a:t>
            </a:r>
            <a:r>
              <a:rPr lang="pt-BR" b="1" dirty="0" smtClean="0"/>
              <a:t> </a:t>
            </a:r>
            <a:endParaRPr lang="pt-BR" dirty="0" smtClean="0"/>
          </a:p>
          <a:p>
            <a:endParaRPr lang="pt-BR" dirty="0" smtClean="0"/>
          </a:p>
          <a:p>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85786" y="571480"/>
            <a:ext cx="7643866" cy="5432256"/>
          </a:xfrm>
          <a:prstGeom prst="rect">
            <a:avLst/>
          </a:prstGeom>
          <a:noFill/>
        </p:spPr>
        <p:txBody>
          <a:bodyPr wrap="square" rtlCol="0">
            <a:spAutoFit/>
          </a:bodyPr>
          <a:lstStyle/>
          <a:p>
            <a:r>
              <a:rPr lang="pt-BR" sz="2000" b="1" dirty="0" smtClean="0"/>
              <a:t>Fatores de risco</a:t>
            </a:r>
            <a:endParaRPr lang="pt-BR" sz="2000" dirty="0" smtClean="0"/>
          </a:p>
          <a:p>
            <a:pPr indent="457200" algn="just">
              <a:lnSpc>
                <a:spcPct val="150000"/>
              </a:lnSpc>
            </a:pPr>
            <a:r>
              <a:rPr lang="pt-BR" dirty="0" smtClean="0"/>
              <a:t>A maior parte das pessoas já foi infectada pelo vírus do herpes que se instala na raiz nervosa e ali permanece latente, silencioso. Nessa primeira infecção, raramente aparecem as manifestações clínicas da doença. No entanto, elas podem surgir com a exposição a certos fatores de risco, tais como: viroses, baixa de imunidade, exposição excessiva ao sol, febre, traumas, distúrbios odontológicos e pós-cirúrgicos, estresse físico e emocional, </a:t>
            </a:r>
            <a:r>
              <a:rPr lang="pt-BR" dirty="0" err="1" smtClean="0"/>
              <a:t>aids</a:t>
            </a:r>
            <a:r>
              <a:rPr lang="pt-BR" dirty="0" smtClean="0"/>
              <a:t>.</a:t>
            </a:r>
          </a:p>
          <a:p>
            <a:pPr indent="457200" algn="just">
              <a:lnSpc>
                <a:spcPct val="150000"/>
              </a:lnSpc>
            </a:pPr>
            <a:endParaRPr lang="pt-BR" dirty="0" smtClean="0"/>
          </a:p>
          <a:p>
            <a:pPr algn="just">
              <a:lnSpc>
                <a:spcPct val="150000"/>
              </a:lnSpc>
            </a:pPr>
            <a:r>
              <a:rPr lang="pt-BR" sz="2000" b="1" dirty="0" smtClean="0"/>
              <a:t>Sintomas</a:t>
            </a:r>
          </a:p>
          <a:p>
            <a:pPr indent="457200" algn="just">
              <a:lnSpc>
                <a:spcPct val="150000"/>
              </a:lnSpc>
            </a:pPr>
            <a:r>
              <a:rPr lang="pt-BR" dirty="0" smtClean="0"/>
              <a:t>Os sintomas característicos do herpes ocular são olho vermelho e lacrimejante, dor ocular, visão turva, ardência, fotofobia, edema, sensação de corpo estranho nos olhos.</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1043608" y="5445224"/>
            <a:ext cx="6984776" cy="1200329"/>
          </a:xfrm>
          <a:prstGeom prst="rect">
            <a:avLst/>
          </a:prstGeom>
          <a:noFill/>
        </p:spPr>
        <p:txBody>
          <a:bodyPr wrap="square" rtlCol="0">
            <a:spAutoFit/>
          </a:bodyPr>
          <a:lstStyle/>
          <a:p>
            <a:pPr algn="just"/>
            <a:r>
              <a:rPr lang="pt-BR" dirty="0"/>
              <a:t>É a estrutura branca dos olhos e funciona como um "esqueleto", contendo, protegendo e dando forma ao globo ocular. </a:t>
            </a:r>
            <a:r>
              <a:rPr lang="pt-BR" dirty="0" smtClean="0"/>
              <a:t>É </a:t>
            </a:r>
            <a:r>
              <a:rPr lang="pt-BR" dirty="0"/>
              <a:t>contínua à córnea e ao revestimento do nervo óptico</a:t>
            </a:r>
            <a:r>
              <a:rPr lang="pt-BR" i="1" dirty="0"/>
              <a:t>.</a:t>
            </a:r>
          </a:p>
          <a:p>
            <a:pPr algn="just"/>
            <a:endParaRPr lang="pt-BR" dirty="0"/>
          </a:p>
        </p:txBody>
      </p:sp>
      <p:pic>
        <p:nvPicPr>
          <p:cNvPr id="5" name="Image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785918" y="785794"/>
            <a:ext cx="5675522" cy="4256641"/>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643042" y="272334"/>
            <a:ext cx="6143668" cy="5145322"/>
          </a:xfrm>
          <a:prstGeom prst="rect">
            <a:avLst/>
          </a:prstGeom>
        </p:spPr>
      </p:pic>
    </p:spTree>
    <p:extLst>
      <p:ext uri="{BB962C8B-B14F-4D97-AF65-F5344CB8AC3E}">
        <p14:creationId xmlns:p14="http://schemas.microsoft.com/office/powerpoint/2010/main" xmlns="" val="639777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amond(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amond(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403562" y="1096236"/>
            <a:ext cx="6143668" cy="4513121"/>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43170" y="959623"/>
            <a:ext cx="6864452" cy="4786346"/>
          </a:xfrm>
          <a:prstGeom prst="rect">
            <a:avLst/>
          </a:prstGeom>
        </p:spPr>
      </p:pic>
    </p:spTree>
    <p:extLst>
      <p:ext uri="{BB962C8B-B14F-4D97-AF65-F5344CB8AC3E}">
        <p14:creationId xmlns:p14="http://schemas.microsoft.com/office/powerpoint/2010/main" xmlns="" val="1834265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642910" y="428604"/>
            <a:ext cx="7858180" cy="369332"/>
          </a:xfrm>
          <a:prstGeom prst="rect">
            <a:avLst/>
          </a:prstGeom>
          <a:noFill/>
        </p:spPr>
        <p:txBody>
          <a:bodyPr wrap="square" rtlCol="0">
            <a:spAutoFit/>
          </a:bodyPr>
          <a:lstStyle/>
          <a:p>
            <a:endParaRPr lang="pt-BR" dirty="0"/>
          </a:p>
        </p:txBody>
      </p:sp>
      <p:sp>
        <p:nvSpPr>
          <p:cNvPr id="4" name="CaixaDeTexto 3"/>
          <p:cNvSpPr txBox="1"/>
          <p:nvPr/>
        </p:nvSpPr>
        <p:spPr>
          <a:xfrm>
            <a:off x="571472" y="508086"/>
            <a:ext cx="8286808" cy="5278368"/>
          </a:xfrm>
          <a:prstGeom prst="rect">
            <a:avLst/>
          </a:prstGeom>
          <a:noFill/>
        </p:spPr>
        <p:txBody>
          <a:bodyPr wrap="square" rtlCol="0">
            <a:spAutoFit/>
          </a:bodyPr>
          <a:lstStyle/>
          <a:p>
            <a:pPr algn="ctr"/>
            <a:r>
              <a:rPr lang="en-US" sz="2000" b="1" dirty="0" smtClean="0"/>
              <a:t>CONJUNTIVITE</a:t>
            </a:r>
          </a:p>
          <a:p>
            <a:pPr algn="ctr"/>
            <a:endParaRPr lang="pt-BR" sz="2000" b="1" dirty="0" smtClean="0"/>
          </a:p>
          <a:p>
            <a:pPr indent="457200" algn="just">
              <a:lnSpc>
                <a:spcPct val="150000"/>
              </a:lnSpc>
            </a:pPr>
            <a:r>
              <a:rPr lang="pt-BR" dirty="0" smtClean="0"/>
              <a:t>A conjuntivite é uma doença infecciosa e transmissível caracterizada por secreção ocular, prurido (coceira) e olho vermelho. Geralmente os paciente acordam com os olhos "grudados" e ainda se queixam de sensibilidade a luz (fotofobia).  É uma doença auto-limitada, ou seja, tem duração em torno de 7 dias, mas pode durar mais tempo dependendo da intensidade de doença.</a:t>
            </a:r>
          </a:p>
          <a:p>
            <a:pPr indent="457200" algn="just">
              <a:lnSpc>
                <a:spcPct val="150000"/>
              </a:lnSpc>
            </a:pPr>
            <a:r>
              <a:rPr lang="pt-BR" dirty="0" smtClean="0"/>
              <a:t>Por se tratar de uma doença transmissível é aconselhável o afastamento social e do trabalho até a recuperação clínica. Deve-se tomar o cuidado com a higiene pessoal e principalmente com as mãos já que são os principais meios de contaminação. A conjuntivite não é transmissível pelo ar, portanto não se transmite olhando para os olhos de quem está contaminado, mas sim através do seu contato físico.</a:t>
            </a: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428596" y="428604"/>
            <a:ext cx="8358246" cy="4570482"/>
          </a:xfrm>
          <a:prstGeom prst="rect">
            <a:avLst/>
          </a:prstGeom>
          <a:noFill/>
        </p:spPr>
        <p:txBody>
          <a:bodyPr wrap="square" rtlCol="0">
            <a:spAutoFit/>
          </a:bodyPr>
          <a:lstStyle/>
          <a:p>
            <a:pPr>
              <a:lnSpc>
                <a:spcPct val="150000"/>
              </a:lnSpc>
            </a:pPr>
            <a:r>
              <a:rPr lang="pt-BR" sz="2000" b="1" dirty="0" smtClean="0"/>
              <a:t>Recomendações</a:t>
            </a:r>
          </a:p>
          <a:p>
            <a:pPr algn="just">
              <a:lnSpc>
                <a:spcPct val="150000"/>
              </a:lnSpc>
            </a:pPr>
            <a:r>
              <a:rPr lang="pt-BR" dirty="0" smtClean="0"/>
              <a:t>* Evite aglomerações ou freqüentar piscinas de academias ou clubes;</a:t>
            </a:r>
          </a:p>
          <a:p>
            <a:pPr algn="just">
              <a:lnSpc>
                <a:spcPct val="150000"/>
              </a:lnSpc>
            </a:pPr>
            <a:r>
              <a:rPr lang="pt-BR" dirty="0" smtClean="0"/>
              <a:t>* Lave com freqüência o rosto e as mãos uma vez que estas são veículos importantes para a transmissão de microorganismos patogênicos;</a:t>
            </a:r>
          </a:p>
          <a:p>
            <a:pPr algn="just">
              <a:lnSpc>
                <a:spcPct val="150000"/>
              </a:lnSpc>
            </a:pPr>
            <a:r>
              <a:rPr lang="pt-BR" dirty="0" smtClean="0"/>
              <a:t>* Não coce os olhos;</a:t>
            </a:r>
          </a:p>
          <a:p>
            <a:pPr algn="just">
              <a:lnSpc>
                <a:spcPct val="150000"/>
              </a:lnSpc>
            </a:pPr>
            <a:r>
              <a:rPr lang="pt-BR" dirty="0" smtClean="0"/>
              <a:t>* Aumente a </a:t>
            </a:r>
            <a:r>
              <a:rPr lang="pt-BR" dirty="0" err="1" smtClean="0"/>
              <a:t>frequência</a:t>
            </a:r>
            <a:r>
              <a:rPr lang="pt-BR" dirty="0" smtClean="0"/>
              <a:t> com que troca as toalhas do banheiro ou use toalhas de papel para enxugar o rosto e as mãos;</a:t>
            </a:r>
          </a:p>
          <a:p>
            <a:pPr algn="just">
              <a:lnSpc>
                <a:spcPct val="150000"/>
              </a:lnSpc>
            </a:pPr>
            <a:r>
              <a:rPr lang="pt-BR" dirty="0" smtClean="0"/>
              <a:t>* Troque as fronhas dos travesseiros diariamente enquanto perdurar a crise;</a:t>
            </a:r>
          </a:p>
          <a:p>
            <a:pPr algn="just">
              <a:lnSpc>
                <a:spcPct val="150000"/>
              </a:lnSpc>
            </a:pPr>
            <a:r>
              <a:rPr lang="pt-BR" dirty="0" smtClean="0"/>
              <a:t>* Não compartilhe o uso de esponjas, </a:t>
            </a:r>
            <a:r>
              <a:rPr lang="pt-BR" dirty="0" err="1" smtClean="0"/>
              <a:t>rímel</a:t>
            </a:r>
            <a:r>
              <a:rPr lang="pt-BR" dirty="0" smtClean="0"/>
              <a:t>, delineadores ou de qualquer outro produto de beleza.</a:t>
            </a:r>
          </a:p>
          <a:p>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187624" y="980728"/>
            <a:ext cx="6538423" cy="4595402"/>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27811" y="779600"/>
            <a:ext cx="6858048" cy="51842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714348" y="571480"/>
            <a:ext cx="7786742" cy="3970318"/>
          </a:xfrm>
          <a:prstGeom prst="rect">
            <a:avLst/>
          </a:prstGeom>
          <a:noFill/>
        </p:spPr>
        <p:txBody>
          <a:bodyPr wrap="square" rtlCol="0">
            <a:spAutoFit/>
          </a:bodyPr>
          <a:lstStyle/>
          <a:p>
            <a:pPr algn="ctr"/>
            <a:r>
              <a:rPr lang="en-US" sz="2000" b="1" dirty="0" smtClean="0"/>
              <a:t>TRANSPLANTE DE CÓRNEA</a:t>
            </a:r>
          </a:p>
          <a:p>
            <a:pPr algn="ctr"/>
            <a:endParaRPr lang="en-US" dirty="0" smtClean="0"/>
          </a:p>
          <a:p>
            <a:pPr indent="457200" algn="just">
              <a:lnSpc>
                <a:spcPct val="150000"/>
              </a:lnSpc>
            </a:pPr>
            <a:r>
              <a:rPr lang="en-US" dirty="0" err="1" smtClean="0"/>
              <a:t>Transplante</a:t>
            </a:r>
            <a:r>
              <a:rPr lang="en-US" dirty="0" smtClean="0"/>
              <a:t> de </a:t>
            </a:r>
            <a:r>
              <a:rPr lang="en-US" dirty="0" err="1" smtClean="0"/>
              <a:t>córnea</a:t>
            </a:r>
            <a:r>
              <a:rPr lang="en-US" dirty="0" smtClean="0"/>
              <a:t> é um </a:t>
            </a:r>
            <a:r>
              <a:rPr lang="en-US" dirty="0" err="1" smtClean="0"/>
              <a:t>procedimento</a:t>
            </a:r>
            <a:r>
              <a:rPr lang="en-US" dirty="0" smtClean="0"/>
              <a:t> </a:t>
            </a:r>
            <a:r>
              <a:rPr lang="en-US" dirty="0" err="1" smtClean="0"/>
              <a:t>cirurgico</a:t>
            </a:r>
            <a:r>
              <a:rPr lang="en-US" dirty="0" smtClean="0"/>
              <a:t> no </a:t>
            </a:r>
            <a:r>
              <a:rPr lang="en-US" dirty="0" err="1" smtClean="0"/>
              <a:t>qual</a:t>
            </a:r>
            <a:r>
              <a:rPr lang="en-US" dirty="0" smtClean="0"/>
              <a:t> </a:t>
            </a:r>
            <a:r>
              <a:rPr lang="en-US" dirty="0" err="1" smtClean="0"/>
              <a:t>uma</a:t>
            </a:r>
            <a:r>
              <a:rPr lang="en-US" dirty="0" smtClean="0"/>
              <a:t> </a:t>
            </a:r>
            <a:r>
              <a:rPr lang="en-US" dirty="0" err="1" smtClean="0"/>
              <a:t>córnea</a:t>
            </a:r>
            <a:r>
              <a:rPr lang="en-US" dirty="0" smtClean="0"/>
              <a:t>  </a:t>
            </a:r>
            <a:r>
              <a:rPr lang="en-US" dirty="0" err="1" smtClean="0"/>
              <a:t>lesionada</a:t>
            </a:r>
            <a:r>
              <a:rPr lang="en-US" dirty="0" smtClean="0"/>
              <a:t> </a:t>
            </a:r>
            <a:r>
              <a:rPr lang="en-US" dirty="0" err="1" smtClean="0"/>
              <a:t>ou</a:t>
            </a:r>
            <a:r>
              <a:rPr lang="en-US" dirty="0" smtClean="0"/>
              <a:t> com </a:t>
            </a:r>
            <a:r>
              <a:rPr lang="en-US" dirty="0" err="1" smtClean="0"/>
              <a:t>doença</a:t>
            </a:r>
            <a:r>
              <a:rPr lang="en-US" dirty="0" smtClean="0"/>
              <a:t> é </a:t>
            </a:r>
            <a:r>
              <a:rPr lang="en-US" dirty="0" err="1" smtClean="0"/>
              <a:t>substituída</a:t>
            </a:r>
            <a:r>
              <a:rPr lang="en-US" dirty="0" smtClean="0"/>
              <a:t>  </a:t>
            </a:r>
            <a:r>
              <a:rPr lang="en-US" dirty="0" err="1" smtClean="0"/>
              <a:t>por</a:t>
            </a:r>
            <a:r>
              <a:rPr lang="en-US" dirty="0" smtClean="0"/>
              <a:t> </a:t>
            </a:r>
            <a:r>
              <a:rPr lang="en-US" dirty="0" err="1" smtClean="0"/>
              <a:t>outra</a:t>
            </a:r>
            <a:r>
              <a:rPr lang="en-US" dirty="0" smtClean="0"/>
              <a:t> de um </a:t>
            </a:r>
            <a:r>
              <a:rPr lang="en-US" dirty="0" err="1" smtClean="0"/>
              <a:t>doador</a:t>
            </a:r>
            <a:r>
              <a:rPr lang="en-US" dirty="0" smtClean="0"/>
              <a:t>.</a:t>
            </a:r>
          </a:p>
          <a:p>
            <a:pPr indent="457200" algn="just">
              <a:lnSpc>
                <a:spcPct val="150000"/>
              </a:lnSpc>
            </a:pPr>
            <a:r>
              <a:rPr lang="pt-BR" dirty="0" smtClean="0"/>
              <a:t>O transplante de córnea é a mais comum modalidade de transplante de tecidos. Nos Estados Unidos são feitos cerca de 35.000 transplantes de córnea por ano, com sucesso de 90% em casos de bom prognóstico. No Brasil, o número de transplantes é ainda pequeno (mais ou menos 3.000/ano).</a:t>
            </a:r>
          </a:p>
          <a:p>
            <a:pPr indent="457200" algn="just">
              <a:lnSpc>
                <a:spcPct val="150000"/>
              </a:lnSpc>
            </a:pPr>
            <a:endParaRPr lang="pt-BR" dirty="0" smtClean="0"/>
          </a:p>
        </p:txBody>
      </p:sp>
      <p:pic>
        <p:nvPicPr>
          <p:cNvPr id="3" name="Imagem 2" descr="cornea.png"/>
          <p:cNvPicPr>
            <a:picLocks noChangeAspect="1"/>
          </p:cNvPicPr>
          <p:nvPr/>
        </p:nvPicPr>
        <p:blipFill>
          <a:blip r:embed="rId3"/>
          <a:stretch>
            <a:fillRect/>
          </a:stretch>
        </p:blipFill>
        <p:spPr>
          <a:xfrm>
            <a:off x="571472" y="4429108"/>
            <a:ext cx="7596244" cy="24288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linds(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71472" y="714356"/>
            <a:ext cx="8072494" cy="3877985"/>
          </a:xfrm>
          <a:prstGeom prst="rect">
            <a:avLst/>
          </a:prstGeom>
          <a:noFill/>
        </p:spPr>
        <p:txBody>
          <a:bodyPr wrap="square" rtlCol="0">
            <a:spAutoFit/>
          </a:bodyPr>
          <a:lstStyle/>
          <a:p>
            <a:pPr>
              <a:lnSpc>
                <a:spcPct val="150000"/>
              </a:lnSpc>
            </a:pPr>
            <a:r>
              <a:rPr lang="pt-BR" sz="2000" b="1" dirty="0" smtClean="0"/>
              <a:t>Indicação</a:t>
            </a:r>
            <a:r>
              <a:rPr lang="pt-BR" dirty="0" smtClean="0"/>
              <a:t> </a:t>
            </a:r>
            <a:br>
              <a:rPr lang="pt-BR" dirty="0" smtClean="0"/>
            </a:br>
            <a:r>
              <a:rPr lang="pt-BR" dirty="0" smtClean="0"/>
              <a:t>       Esse tipo de cirurgia é indicado quando existe a perda da integridade da córnea, opacidade central da córnea, curvatura anormal da superfície da córnea, que não possa ser corrigida por lentes de contato infecção que não responde ao tratamento clínico. Normalmente os tipos de anestesias que podem ser a geral ou local, dependendo da idade, cooperação do paciente e das condições do olho. A anestesia geral é obrigatória em recém nascidos, crianças e adultos que não cooperam.</a:t>
            </a:r>
          </a:p>
          <a:p>
            <a:pPr indent="457200" algn="just">
              <a:lnSpc>
                <a:spcPct val="150000"/>
              </a:lnSpc>
            </a:pPr>
            <a:endParaRPr lang="pt-BR" dirty="0" smtClean="0"/>
          </a:p>
        </p:txBody>
      </p:sp>
      <p:sp>
        <p:nvSpPr>
          <p:cNvPr id="3" name="CaixaDeTexto 2"/>
          <p:cNvSpPr txBox="1"/>
          <p:nvPr/>
        </p:nvSpPr>
        <p:spPr>
          <a:xfrm>
            <a:off x="428596" y="4357694"/>
            <a:ext cx="5429288" cy="2118529"/>
          </a:xfrm>
          <a:prstGeom prst="rect">
            <a:avLst/>
          </a:prstGeom>
          <a:noFill/>
        </p:spPr>
        <p:txBody>
          <a:bodyPr wrap="square" rtlCol="0">
            <a:spAutoFit/>
          </a:bodyPr>
          <a:lstStyle/>
          <a:p>
            <a:pPr>
              <a:lnSpc>
                <a:spcPct val="150000"/>
              </a:lnSpc>
            </a:pPr>
            <a:r>
              <a:rPr lang="pt-BR" dirty="0" smtClean="0"/>
              <a:t>Qualquer pessoa, ou melhor qualquer um que tenha a córnea sadia pode ser doador. Não há limite de idade. O uso de óculos não impede a doação. </a:t>
            </a:r>
          </a:p>
          <a:p>
            <a:pPr>
              <a:lnSpc>
                <a:spcPct val="150000"/>
              </a:lnSpc>
            </a:pPr>
            <a:endParaRPr lang="pt-BR" dirty="0"/>
          </a:p>
        </p:txBody>
      </p:sp>
      <p:pic>
        <p:nvPicPr>
          <p:cNvPr id="4" name="Imagem 3" descr="tl%20edit.jpg"/>
          <p:cNvPicPr>
            <a:picLocks noChangeAspect="1"/>
          </p:cNvPicPr>
          <p:nvPr/>
        </p:nvPicPr>
        <p:blipFill>
          <a:blip r:embed="rId3"/>
          <a:stretch>
            <a:fillRect/>
          </a:stretch>
        </p:blipFill>
        <p:spPr>
          <a:xfrm>
            <a:off x="5500694" y="4071942"/>
            <a:ext cx="3187774" cy="231934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57224" y="428604"/>
            <a:ext cx="7572428" cy="6273512"/>
          </a:xfrm>
          <a:prstGeom prst="rect">
            <a:avLst/>
          </a:prstGeom>
          <a:noFill/>
        </p:spPr>
        <p:txBody>
          <a:bodyPr wrap="square" rtlCol="0">
            <a:spAutoFit/>
          </a:bodyPr>
          <a:lstStyle/>
          <a:p>
            <a:pPr>
              <a:lnSpc>
                <a:spcPct val="150000"/>
              </a:lnSpc>
            </a:pPr>
            <a:r>
              <a:rPr lang="pt-BR" b="1" dirty="0" smtClean="0"/>
              <a:t>Transplante</a:t>
            </a:r>
            <a:r>
              <a:rPr lang="pt-BR" dirty="0" smtClean="0"/>
              <a:t/>
            </a:r>
            <a:br>
              <a:rPr lang="pt-BR" dirty="0" smtClean="0"/>
            </a:br>
            <a:r>
              <a:rPr lang="pt-BR" dirty="0" smtClean="0"/>
              <a:t>      O transplante é uma cirurgia que troca a porção central da córnea doente por uma córnea sadia doada. A nova córnea é fixada com um fio especial mais fino que um fio de cabelo, com o auxílio de um microscópio cirúrgico.</a:t>
            </a:r>
          </a:p>
          <a:p>
            <a:pPr indent="457200" algn="just">
              <a:lnSpc>
                <a:spcPct val="150000"/>
              </a:lnSpc>
            </a:pPr>
            <a:r>
              <a:rPr lang="pt-BR" dirty="0" smtClean="0"/>
              <a:t>Para exemplificar um transplante de córnea, é como voltarmos ao exemplo de um relógio, se o vidro estiver embaçado fica difícil enxergar o mostrador. Para podermos usá-lo, é necessário substituir o vidro por outro transparente. Da mesma forma, o transplante só está indicado quando o problema for na córnea. Isto pode acontecer por diferentes motivos, ou seja, por alguma doença adquirida, por um defeito de nascimento ou por um ferimento. Em tais situações, a visão fica prejudicada e não é possível melhorá-la com uso de óculos. Só a troca da córnea doente por outra sadia e transparente pode melhorar a visão.</a:t>
            </a:r>
            <a:br>
              <a:rPr lang="pt-BR" dirty="0" smtClean="0"/>
            </a:br>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descr="procedimiento-transplante-cornea.png"/>
          <p:cNvPicPr>
            <a:picLocks noChangeAspect="1"/>
          </p:cNvPicPr>
          <p:nvPr/>
        </p:nvPicPr>
        <p:blipFill>
          <a:blip r:embed="rId3"/>
          <a:stretch>
            <a:fillRect/>
          </a:stretch>
        </p:blipFill>
        <p:spPr>
          <a:xfrm>
            <a:off x="1835696" y="12091"/>
            <a:ext cx="5826998" cy="66696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RANSPLANTE DE CÓRNEA.mp4">
            <a:hlinkClick r:id="" action="ppaction://media"/>
          </p:cNvPr>
          <p:cNvPicPr>
            <a:picLocks noRot="1" noChangeAspect="1"/>
          </p:cNvPicPr>
          <p:nvPr>
            <a:videoFile r:link="rId1"/>
          </p:nvPr>
        </p:nvPicPr>
        <p:blipFill>
          <a:blip r:embed="rId3"/>
          <a:stretch>
            <a:fillRect/>
          </a:stretch>
        </p:blipFill>
        <p:spPr>
          <a:xfrm>
            <a:off x="2000250" y="1714500"/>
            <a:ext cx="5143500" cy="3429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611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71472" y="1857364"/>
            <a:ext cx="8001056" cy="2308324"/>
          </a:xfrm>
          <a:prstGeom prst="rect">
            <a:avLst/>
          </a:prstGeom>
          <a:noFill/>
        </p:spPr>
        <p:txBody>
          <a:bodyPr wrap="square" rtlCol="0">
            <a:spAutoFit/>
          </a:bodyPr>
          <a:lstStyle/>
          <a:p>
            <a:pPr algn="ctr"/>
            <a:r>
              <a:rPr lang="en-US" sz="7200" b="1" dirty="0" smtClean="0"/>
              <a:t>AGRADECEMOS A </a:t>
            </a:r>
            <a:r>
              <a:rPr lang="en-US" sz="7200" b="1" dirty="0" smtClean="0"/>
              <a:t>ATENÇÃO</a:t>
            </a:r>
            <a:endParaRPr lang="pt-BR" sz="7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2"/>
                                        </p:tgtEl>
                                        <p:attrNameLst>
                                          <p:attrName>ppt_x</p:attrName>
                                        </p:attrNameLst>
                                      </p:cBhvr>
                                      <p:tavLst>
                                        <p:tav tm="0">
                                          <p:val>
                                            <p:strVal val="ppt_x"/>
                                          </p:val>
                                        </p:tav>
                                        <p:tav tm="100000">
                                          <p:val>
                                            <p:strVal val="ppt_x"/>
                                          </p:val>
                                        </p:tav>
                                      </p:tavLst>
                                    </p:anim>
                                    <p:anim calcmode="lin" valueType="num">
                                      <p:cBhvr additive="base">
                                        <p:cTn id="13" dur="500"/>
                                        <p:tgtEl>
                                          <p:spTgt spid="2"/>
                                        </p:tgtEl>
                                        <p:attrNameLst>
                                          <p:attrName>ppt_y</p:attrName>
                                        </p:attrNameLst>
                                      </p:cBhvr>
                                      <p:tavLst>
                                        <p:tav tm="0">
                                          <p:val>
                                            <p:strVal val="ppt_y"/>
                                          </p:val>
                                        </p:tav>
                                        <p:tav tm="100000">
                                          <p:val>
                                            <p:strVal val="1+ppt_h/2"/>
                                          </p:val>
                                        </p:tav>
                                      </p:tavLst>
                                    </p:anim>
                                    <p:set>
                                      <p:cBhvr>
                                        <p:cTn id="1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323528" y="476672"/>
            <a:ext cx="8352928" cy="1615827"/>
          </a:xfrm>
          <a:prstGeom prst="rect">
            <a:avLst/>
          </a:prstGeom>
          <a:noFill/>
        </p:spPr>
        <p:txBody>
          <a:bodyPr wrap="square" rtlCol="0">
            <a:spAutoFit/>
          </a:bodyPr>
          <a:lstStyle/>
          <a:p>
            <a:pPr algn="just">
              <a:lnSpc>
                <a:spcPct val="150000"/>
              </a:lnSpc>
            </a:pPr>
            <a:r>
              <a:rPr lang="pt-BR" dirty="0" smtClean="0"/>
              <a:t>Nas </a:t>
            </a:r>
            <a:r>
              <a:rPr lang="pt-BR" dirty="0"/>
              <a:t>crianças </a:t>
            </a:r>
            <a:r>
              <a:rPr lang="pt-BR" dirty="0" smtClean="0"/>
              <a:t>a esclera é </a:t>
            </a:r>
            <a:r>
              <a:rPr lang="pt-BR" dirty="0"/>
              <a:t>mais fina e apresenta um pouco de pigmento sob ela, aparentando levemente azulada. Nos idosos, entretanto, o depósito de gordura na esclera faz com que ela aparente uma coloração levemente amarelada.</a:t>
            </a:r>
          </a:p>
          <a:p>
            <a:endParaRPr lang="pt-BR" dirty="0"/>
          </a:p>
        </p:txBody>
      </p:sp>
      <p:pic>
        <p:nvPicPr>
          <p:cNvPr id="3" name="Imagem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9974" y="2708920"/>
            <a:ext cx="4320480" cy="2959570"/>
          </a:xfrm>
          <a:prstGeom prst="rect">
            <a:avLst/>
          </a:prstGeom>
        </p:spPr>
      </p:pic>
      <p:pic>
        <p:nvPicPr>
          <p:cNvPr id="4" name="Imagem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860032" y="2708920"/>
            <a:ext cx="3950568" cy="2962926"/>
          </a:xfrm>
          <a:prstGeom prst="rect">
            <a:avLst/>
          </a:prstGeom>
        </p:spPr>
      </p:pic>
      <p:sp>
        <p:nvSpPr>
          <p:cNvPr id="5" name="CaixaDeTexto 4"/>
          <p:cNvSpPr txBox="1"/>
          <p:nvPr/>
        </p:nvSpPr>
        <p:spPr>
          <a:xfrm>
            <a:off x="1259632" y="5949280"/>
            <a:ext cx="2664296" cy="369332"/>
          </a:xfrm>
          <a:prstGeom prst="rect">
            <a:avLst/>
          </a:prstGeom>
          <a:noFill/>
        </p:spPr>
        <p:txBody>
          <a:bodyPr wrap="square" rtlCol="0">
            <a:spAutoFit/>
          </a:bodyPr>
          <a:lstStyle/>
          <a:p>
            <a:r>
              <a:rPr lang="pt-BR" dirty="0" smtClean="0"/>
              <a:t>ESCLERA  AZULADA</a:t>
            </a:r>
            <a:endParaRPr lang="pt-BR" dirty="0"/>
          </a:p>
        </p:txBody>
      </p:sp>
      <p:sp>
        <p:nvSpPr>
          <p:cNvPr id="6" name="CaixaDeTexto 5"/>
          <p:cNvSpPr txBox="1"/>
          <p:nvPr/>
        </p:nvSpPr>
        <p:spPr>
          <a:xfrm>
            <a:off x="5508104" y="5949280"/>
            <a:ext cx="2880320" cy="369332"/>
          </a:xfrm>
          <a:prstGeom prst="rect">
            <a:avLst/>
          </a:prstGeom>
          <a:noFill/>
        </p:spPr>
        <p:txBody>
          <a:bodyPr wrap="square" rtlCol="0">
            <a:spAutoFit/>
          </a:bodyPr>
          <a:lstStyle/>
          <a:p>
            <a:r>
              <a:rPr lang="pt-BR" dirty="0" smtClean="0"/>
              <a:t>ESCLERA  AMARELADA</a:t>
            </a:r>
            <a:endParaRPr lang="pt-BR" dirty="0"/>
          </a:p>
        </p:txBody>
      </p:sp>
    </p:spTree>
    <p:extLst>
      <p:ext uri="{BB962C8B-B14F-4D97-AF65-F5344CB8AC3E}">
        <p14:creationId xmlns:p14="http://schemas.microsoft.com/office/powerpoint/2010/main" xmlns="" val="2979460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amond(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amond(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SC01793.JPG"/>
          <p:cNvPicPr>
            <a:picLocks noChangeAspect="1"/>
          </p:cNvPicPr>
          <p:nvPr/>
        </p:nvPicPr>
        <p:blipFill>
          <a:blip r:embed="rId2" cstate="print"/>
          <a:stretch>
            <a:fillRect/>
          </a:stretch>
        </p:blipFill>
        <p:spPr>
          <a:xfrm>
            <a:off x="1142976" y="785794"/>
            <a:ext cx="6858048" cy="5143536"/>
          </a:xfrm>
          <a:prstGeom prst="rect">
            <a:avLst/>
          </a:prstGeom>
        </p:spPr>
      </p:pic>
      <p:sp>
        <p:nvSpPr>
          <p:cNvPr id="4" name="CaixaDeTexto 3"/>
          <p:cNvSpPr txBox="1"/>
          <p:nvPr/>
        </p:nvSpPr>
        <p:spPr>
          <a:xfrm>
            <a:off x="5143504" y="2357430"/>
            <a:ext cx="857256" cy="369332"/>
          </a:xfrm>
          <a:prstGeom prst="rect">
            <a:avLst/>
          </a:prstGeom>
          <a:noFill/>
        </p:spPr>
        <p:txBody>
          <a:bodyPr wrap="square" rtlCol="0">
            <a:spAutoFit/>
          </a:bodyPr>
          <a:lstStyle/>
          <a:p>
            <a:r>
              <a:rPr lang="en-US" b="1" dirty="0" smtClean="0">
                <a:solidFill>
                  <a:schemeClr val="bg1"/>
                </a:solidFill>
              </a:rPr>
              <a:t>KIKO</a:t>
            </a:r>
            <a:endParaRPr lang="pt-BR" b="1" dirty="0">
              <a:solidFill>
                <a:schemeClr val="bg1"/>
              </a:solidFill>
            </a:endParaRPr>
          </a:p>
        </p:txBody>
      </p:sp>
      <p:sp>
        <p:nvSpPr>
          <p:cNvPr id="5" name="CaixaDeTexto 4"/>
          <p:cNvSpPr txBox="1"/>
          <p:nvPr/>
        </p:nvSpPr>
        <p:spPr>
          <a:xfrm>
            <a:off x="2500298" y="2143116"/>
            <a:ext cx="1357322" cy="369332"/>
          </a:xfrm>
          <a:prstGeom prst="rect">
            <a:avLst/>
          </a:prstGeom>
          <a:noFill/>
        </p:spPr>
        <p:txBody>
          <a:bodyPr wrap="square" rtlCol="0">
            <a:spAutoFit/>
          </a:bodyPr>
          <a:lstStyle/>
          <a:p>
            <a:r>
              <a:rPr lang="en-US" b="1" dirty="0" smtClean="0">
                <a:solidFill>
                  <a:schemeClr val="bg1"/>
                </a:solidFill>
              </a:rPr>
              <a:t>XULETA</a:t>
            </a:r>
            <a:endParaRPr lang="pt-BR" b="1" dirty="0">
              <a:solidFill>
                <a:schemeClr val="bg1"/>
              </a:solidFill>
            </a:endParaRPr>
          </a:p>
        </p:txBody>
      </p:sp>
      <p:sp>
        <p:nvSpPr>
          <p:cNvPr id="6" name="CaixaDeTexto 5"/>
          <p:cNvSpPr txBox="1"/>
          <p:nvPr/>
        </p:nvSpPr>
        <p:spPr>
          <a:xfrm>
            <a:off x="3786182" y="2643182"/>
            <a:ext cx="1071570" cy="369332"/>
          </a:xfrm>
          <a:prstGeom prst="rect">
            <a:avLst/>
          </a:prstGeom>
          <a:noFill/>
        </p:spPr>
        <p:txBody>
          <a:bodyPr wrap="square" rtlCol="0">
            <a:spAutoFit/>
          </a:bodyPr>
          <a:lstStyle/>
          <a:p>
            <a:r>
              <a:rPr lang="en-US" b="1" dirty="0" smtClean="0">
                <a:solidFill>
                  <a:schemeClr val="bg1"/>
                </a:solidFill>
              </a:rPr>
              <a:t>ZANIN</a:t>
            </a:r>
            <a:endParaRPr lang="pt-BR"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500"/>
                                        <p:tgtEl>
                                          <p:spTgt spid="5"/>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ox(in)">
                                      <p:cBhvr>
                                        <p:cTn id="15" dur="500"/>
                                        <p:tgtEl>
                                          <p:spTgt spid="6"/>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ox(i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71472" y="785794"/>
            <a:ext cx="7704856" cy="5170646"/>
          </a:xfrm>
          <a:prstGeom prst="rect">
            <a:avLst/>
          </a:prstGeom>
          <a:noFill/>
        </p:spPr>
        <p:txBody>
          <a:bodyPr wrap="square" rtlCol="0">
            <a:spAutoFit/>
          </a:bodyPr>
          <a:lstStyle/>
          <a:p>
            <a:pPr algn="ctr">
              <a:lnSpc>
                <a:spcPct val="150000"/>
              </a:lnSpc>
            </a:pPr>
            <a:r>
              <a:rPr lang="pt-BR" sz="2000" b="1" dirty="0" smtClean="0"/>
              <a:t>CÓRNEA</a:t>
            </a:r>
          </a:p>
          <a:p>
            <a:pPr algn="ctr">
              <a:lnSpc>
                <a:spcPct val="150000"/>
              </a:lnSpc>
            </a:pPr>
            <a:endParaRPr lang="pt-BR" sz="2000" dirty="0"/>
          </a:p>
          <a:p>
            <a:pPr indent="457200" algn="just">
              <a:lnSpc>
                <a:spcPct val="150000"/>
              </a:lnSpc>
            </a:pPr>
            <a:r>
              <a:rPr lang="pt-BR" sz="2000" dirty="0" smtClean="0"/>
              <a:t>A córnea é uma membrana transparente e fina porém resistente,  com aproximadamente 12 mm de diâmetro, que ocupa 1/6 da parte anterior do globo e cujas funções principais são:  permitir  a entrada dos raios luminosos para dentro do olho (ex: a córnea é semelhante  ao vidro de um relógio: permite que você veja as horas sem ver o vidro) e, facilitar a formação de uma imagem nítida (focada na retina por ter uma função de lente convergente - 43 </a:t>
            </a:r>
            <a:r>
              <a:rPr lang="pt-BR" sz="2000" dirty="0" err="1" smtClean="0"/>
              <a:t>dioptrias</a:t>
            </a:r>
            <a:r>
              <a:rPr lang="pt-BR" sz="2000" dirty="0" smtClean="0"/>
              <a:t> positivas). Sua  espessura central é  em torno de  0,56 mm.</a:t>
            </a:r>
          </a:p>
        </p:txBody>
      </p:sp>
    </p:spTree>
    <p:extLst>
      <p:ext uri="{BB962C8B-B14F-4D97-AF65-F5344CB8AC3E}">
        <p14:creationId xmlns:p14="http://schemas.microsoft.com/office/powerpoint/2010/main" xmlns="" val="66550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83568" y="620688"/>
            <a:ext cx="3263972" cy="3284587"/>
          </a:xfrm>
          <a:prstGeom prst="rect">
            <a:avLst/>
          </a:prstGeom>
        </p:spPr>
      </p:pic>
      <p:pic>
        <p:nvPicPr>
          <p:cNvPr id="3" name="Imagem 2"/>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251721" y="1145122"/>
            <a:ext cx="4496743" cy="2591440"/>
          </a:xfrm>
          <a:prstGeom prst="rect">
            <a:avLst/>
          </a:prstGeom>
        </p:spPr>
      </p:pic>
      <p:sp>
        <p:nvSpPr>
          <p:cNvPr id="4" name="CaixaDeTexto 3"/>
          <p:cNvSpPr txBox="1"/>
          <p:nvPr/>
        </p:nvSpPr>
        <p:spPr>
          <a:xfrm>
            <a:off x="539552" y="4365104"/>
            <a:ext cx="8208912" cy="1754326"/>
          </a:xfrm>
          <a:prstGeom prst="rect">
            <a:avLst/>
          </a:prstGeom>
          <a:noFill/>
        </p:spPr>
        <p:txBody>
          <a:bodyPr wrap="square" rtlCol="0">
            <a:spAutoFit/>
          </a:bodyPr>
          <a:lstStyle/>
          <a:p>
            <a:pPr indent="457200"/>
            <a:r>
              <a:rPr lang="pt-BR" dirty="0"/>
              <a:t>A córnea é a lente natural mais importante do olho, que, assim como a lente de uma câmera fotográfica, refrata os raios de luz que entram nos olhos, participando da focalização das imagens na retina. Ela é um tecido totalmente transparente, que, semelhante ao vidro de um relógio, protege a estrutura interna, sem ser facilmente visto. </a:t>
            </a:r>
          </a:p>
          <a:p>
            <a:endParaRPr lang="pt-BR" dirty="0"/>
          </a:p>
        </p:txBody>
      </p:sp>
    </p:spTree>
    <p:extLst>
      <p:ext uri="{BB962C8B-B14F-4D97-AF65-F5344CB8AC3E}">
        <p14:creationId xmlns:p14="http://schemas.microsoft.com/office/powerpoint/2010/main" xmlns="" val="698335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diamond(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539552" y="404664"/>
            <a:ext cx="8136904" cy="5909310"/>
          </a:xfrm>
          <a:prstGeom prst="rect">
            <a:avLst/>
          </a:prstGeom>
          <a:noFill/>
        </p:spPr>
        <p:txBody>
          <a:bodyPr wrap="square" rtlCol="0">
            <a:spAutoFit/>
          </a:bodyPr>
          <a:lstStyle/>
          <a:p>
            <a:pPr algn="ctr"/>
            <a:r>
              <a:rPr lang="pt-BR" sz="2000" b="1" dirty="0" smtClean="0"/>
              <a:t>CAMADAS DA CÓRNEA</a:t>
            </a:r>
            <a:r>
              <a:rPr lang="pt-BR" sz="2000" b="1" dirty="0"/>
              <a:t> </a:t>
            </a:r>
          </a:p>
          <a:p>
            <a:r>
              <a:rPr lang="pt-BR" sz="2000" dirty="0"/>
              <a:t> </a:t>
            </a:r>
          </a:p>
          <a:p>
            <a:r>
              <a:rPr lang="pt-BR" sz="2000" dirty="0"/>
              <a:t>A córnea é formada por  5 camadas:</a:t>
            </a:r>
          </a:p>
          <a:p>
            <a:r>
              <a:rPr lang="pt-BR" sz="2000" dirty="0"/>
              <a:t> </a:t>
            </a:r>
          </a:p>
          <a:p>
            <a:pPr algn="just">
              <a:buFont typeface="Wingdings" pitchFamily="2" charset="2"/>
              <a:buChar char="Ø"/>
            </a:pPr>
            <a:r>
              <a:rPr lang="pt-BR" sz="2000" dirty="0" smtClean="0"/>
              <a:t>     </a:t>
            </a:r>
            <a:r>
              <a:rPr lang="pt-BR" sz="2000" u="sng" dirty="0" smtClean="0"/>
              <a:t>O </a:t>
            </a:r>
            <a:r>
              <a:rPr lang="pt-BR" sz="2000" u="sng" dirty="0"/>
              <a:t>epitélio</a:t>
            </a:r>
            <a:r>
              <a:rPr lang="pt-BR" sz="2000" dirty="0"/>
              <a:t> é a primeira camada da córnea (de frente para trás), e é a única capaz de se regenerar </a:t>
            </a:r>
            <a:r>
              <a:rPr lang="pt-BR" sz="2000" dirty="0" smtClean="0"/>
              <a:t>sozinha. </a:t>
            </a:r>
            <a:r>
              <a:rPr lang="pt-BR" sz="2000" dirty="0"/>
              <a:t>Isto é,  as células epiteliais conseguem se refazer quando lesadas. As células do epitélio apresentam-se muito unidas, umas as outras, restringindo e selecionando  a entrada de fluidos. Qualquer erosão da córnea </a:t>
            </a:r>
            <a:r>
              <a:rPr lang="pt-BR" sz="2000" dirty="0" smtClean="0"/>
              <a:t>(</a:t>
            </a:r>
            <a:r>
              <a:rPr lang="pt-BR" sz="2000" dirty="0" err="1"/>
              <a:t>ex</a:t>
            </a:r>
            <a:r>
              <a:rPr lang="pt-BR" sz="2000" dirty="0"/>
              <a:t>: uso excessivo de LC, arranhão na córnea.)  provoca muita dor pois as terminações dos nervos </a:t>
            </a:r>
            <a:r>
              <a:rPr lang="pt-BR" sz="2000" dirty="0" err="1"/>
              <a:t>corneanos</a:t>
            </a:r>
            <a:r>
              <a:rPr lang="pt-BR" sz="2000" dirty="0"/>
              <a:t> estão colocados bem superficialmente. Este mecanismo de alerta é muito importante para a defesa do órgão.</a:t>
            </a:r>
          </a:p>
          <a:p>
            <a:pPr algn="just"/>
            <a:r>
              <a:rPr lang="pt-BR" sz="2000" dirty="0"/>
              <a:t> </a:t>
            </a:r>
          </a:p>
          <a:p>
            <a:pPr algn="just">
              <a:buFont typeface="Wingdings" pitchFamily="2" charset="2"/>
              <a:buChar char="Ø"/>
            </a:pPr>
            <a:r>
              <a:rPr lang="pt-BR" sz="2000" dirty="0" smtClean="0"/>
              <a:t>     A</a:t>
            </a:r>
            <a:r>
              <a:rPr lang="pt-BR" sz="2000" dirty="0"/>
              <a:t>  </a:t>
            </a:r>
            <a:r>
              <a:rPr lang="pt-BR" sz="2000" u="sng" dirty="0"/>
              <a:t>membrana de </a:t>
            </a:r>
            <a:r>
              <a:rPr lang="pt-BR" sz="2000" u="sng" dirty="0" err="1"/>
              <a:t>Bowman</a:t>
            </a:r>
            <a:r>
              <a:rPr lang="pt-BR" sz="2000" dirty="0"/>
              <a:t>  é uma zona acelular, localizada  abaixo do epitélio, muito resistente a traumas  e que serve de barreira contra os  micro-organismos.</a:t>
            </a:r>
          </a:p>
          <a:p>
            <a:r>
              <a:rPr lang="pt-BR" sz="2000" dirty="0"/>
              <a:t> </a:t>
            </a:r>
          </a:p>
          <a:p>
            <a:r>
              <a:rPr lang="pt-BR" dirty="0"/>
              <a:t> </a:t>
            </a:r>
          </a:p>
        </p:txBody>
      </p:sp>
    </p:spTree>
    <p:extLst>
      <p:ext uri="{BB962C8B-B14F-4D97-AF65-F5344CB8AC3E}">
        <p14:creationId xmlns:p14="http://schemas.microsoft.com/office/powerpoint/2010/main" xmlns="" val="314335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20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Effect transition="in" filter="fade">
                                      <p:cBhvr>
                                        <p:cTn id="18" dur="2000"/>
                                        <p:tgtEl>
                                          <p:spTgt spid="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Effect transition="in" filter="fade">
                                      <p:cBhvr>
                                        <p:cTn id="23"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467544" y="692696"/>
            <a:ext cx="8208912" cy="4708981"/>
          </a:xfrm>
          <a:prstGeom prst="rect">
            <a:avLst/>
          </a:prstGeom>
        </p:spPr>
        <p:txBody>
          <a:bodyPr wrap="square">
            <a:spAutoFit/>
          </a:bodyPr>
          <a:lstStyle/>
          <a:p>
            <a:pPr algn="just">
              <a:buFont typeface="Wingdings" pitchFamily="2" charset="2"/>
              <a:buChar char="Ø"/>
            </a:pPr>
            <a:r>
              <a:rPr lang="pt-BR" sz="2000" dirty="0" smtClean="0"/>
              <a:t>     O </a:t>
            </a:r>
            <a:r>
              <a:rPr lang="pt-BR" sz="2000" u="sng" dirty="0" smtClean="0"/>
              <a:t>estroma</a:t>
            </a:r>
            <a:r>
              <a:rPr lang="pt-BR" sz="2000" dirty="0" smtClean="0"/>
              <a:t> é a camada mais espessa da córnea que ocupa uma área de 90% da espessura total da córnea. É composto de  fibras de colágeno e células.</a:t>
            </a:r>
          </a:p>
          <a:p>
            <a:pPr algn="just"/>
            <a:r>
              <a:rPr lang="pt-BR" sz="2000" dirty="0" smtClean="0"/>
              <a:t>      O estroma depende da ação do epitélio e do endotélio para evitar           excessiva hidratação. Um edema ou lesão  nas fibras de endotélio, pode levar a uma </a:t>
            </a:r>
            <a:r>
              <a:rPr lang="pt-BR" sz="2000" dirty="0" err="1" smtClean="0"/>
              <a:t>opacificação</a:t>
            </a:r>
            <a:r>
              <a:rPr lang="pt-BR" sz="2000" dirty="0" smtClean="0"/>
              <a:t>.</a:t>
            </a:r>
          </a:p>
          <a:p>
            <a:pPr algn="just"/>
            <a:r>
              <a:rPr lang="pt-BR" sz="2000" dirty="0" smtClean="0"/>
              <a:t> </a:t>
            </a:r>
          </a:p>
          <a:p>
            <a:pPr algn="just">
              <a:buFont typeface="Wingdings" pitchFamily="2" charset="2"/>
              <a:buChar char="Ø"/>
            </a:pPr>
            <a:r>
              <a:rPr lang="pt-BR" sz="2000" dirty="0" smtClean="0"/>
              <a:t>     A</a:t>
            </a:r>
            <a:r>
              <a:rPr lang="pt-BR" sz="2000" u="sng" dirty="0" smtClean="0"/>
              <a:t> membrana de </a:t>
            </a:r>
            <a:r>
              <a:rPr lang="pt-BR" sz="2000" u="sng" dirty="0" err="1" smtClean="0"/>
              <a:t>Descemet</a:t>
            </a:r>
            <a:r>
              <a:rPr lang="pt-BR" sz="2000" dirty="0" smtClean="0"/>
              <a:t>  encontra-se abaixo do estroma, e torna-se mais grossa com a idade, devido a traumas e/ou inflamações no endotélio. Sua função é a de resistir a penetração de micro-organismos. </a:t>
            </a:r>
          </a:p>
          <a:p>
            <a:pPr algn="just"/>
            <a:r>
              <a:rPr lang="pt-BR" sz="2000" dirty="0" smtClean="0"/>
              <a:t> </a:t>
            </a:r>
          </a:p>
          <a:p>
            <a:pPr algn="just">
              <a:buFont typeface="Wingdings" pitchFamily="2" charset="2"/>
              <a:buChar char="Ø"/>
            </a:pPr>
            <a:r>
              <a:rPr lang="pt-BR" sz="2000" dirty="0" smtClean="0"/>
              <a:t>     O </a:t>
            </a:r>
            <a:r>
              <a:rPr lang="pt-BR" sz="2000" u="sng" dirty="0" smtClean="0"/>
              <a:t>endotélio</a:t>
            </a:r>
            <a:r>
              <a:rPr lang="pt-BR" sz="2000" dirty="0" smtClean="0"/>
              <a:t>,  é a última camada da córnea (a mais interna) .</a:t>
            </a:r>
          </a:p>
          <a:p>
            <a:pPr algn="just"/>
            <a:r>
              <a:rPr lang="pt-BR" sz="2000" dirty="0" smtClean="0"/>
              <a:t>Ele recebe oxigênio pelo humor aquoso e, sua maior função é servir como bomba de água para a córnea, deixando-a  com uma hidratação adequada. </a:t>
            </a:r>
            <a:endParaRPr lang="pt-BR" sz="2000" dirty="0"/>
          </a:p>
        </p:txBody>
      </p:sp>
    </p:spTree>
    <p:extLst>
      <p:ext uri="{BB962C8B-B14F-4D97-AF65-F5344CB8AC3E}">
        <p14:creationId xmlns:p14="http://schemas.microsoft.com/office/powerpoint/2010/main" xmlns="" val="3127894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331640" y="831490"/>
            <a:ext cx="6552728" cy="5029219"/>
          </a:xfrm>
          <a:prstGeom prst="rect">
            <a:avLst/>
          </a:prstGeom>
        </p:spPr>
      </p:pic>
      <p:pic>
        <p:nvPicPr>
          <p:cNvPr id="3" name="Imagem 2" descr="partes-da-cornea.jpg"/>
          <p:cNvPicPr>
            <a:picLocks noChangeAspect="1"/>
          </p:cNvPicPr>
          <p:nvPr/>
        </p:nvPicPr>
        <p:blipFill>
          <a:blip r:embed="rId4"/>
          <a:stretch>
            <a:fillRect/>
          </a:stretch>
        </p:blipFill>
        <p:spPr>
          <a:xfrm>
            <a:off x="1428728" y="1714488"/>
            <a:ext cx="3667124" cy="3571900"/>
          </a:xfrm>
          <a:prstGeom prst="rect">
            <a:avLst/>
          </a:prstGeom>
        </p:spPr>
      </p:pic>
    </p:spTree>
    <p:extLst>
      <p:ext uri="{BB962C8B-B14F-4D97-AF65-F5344CB8AC3E}">
        <p14:creationId xmlns:p14="http://schemas.microsoft.com/office/powerpoint/2010/main" xmlns="" val="4280483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a Dura">
  <a:themeElements>
    <a:clrScheme name="Capa Dura">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apa Dura">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apa Dura">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533</TotalTime>
  <Words>1876</Words>
  <Application>Microsoft Office PowerPoint</Application>
  <PresentationFormat>Apresentação na tela (4:3)</PresentationFormat>
  <Paragraphs>164</Paragraphs>
  <Slides>40</Slides>
  <Notes>36</Notes>
  <HiddenSlides>0</HiddenSlides>
  <MMClips>1</MMClips>
  <ScaleCrop>false</ScaleCrop>
  <HeadingPairs>
    <vt:vector size="4" baseType="variant">
      <vt:variant>
        <vt:lpstr>Tema</vt:lpstr>
      </vt:variant>
      <vt:variant>
        <vt:i4>1</vt:i4>
      </vt:variant>
      <vt:variant>
        <vt:lpstr>Títulos de slides</vt:lpstr>
      </vt:variant>
      <vt:variant>
        <vt:i4>40</vt:i4>
      </vt:variant>
    </vt:vector>
  </HeadingPairs>
  <TitlesOfParts>
    <vt:vector size="41" baseType="lpstr">
      <vt:lpstr>Capa Dura</vt:lpstr>
      <vt:lpstr>Anatomia ocular Esclera e Córnea</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Róbinson</dc:creator>
  <cp:lastModifiedBy>Cliente Especial</cp:lastModifiedBy>
  <cp:revision>58</cp:revision>
  <cp:lastPrinted>2012-03-28T22:45:20Z</cp:lastPrinted>
  <dcterms:created xsi:type="dcterms:W3CDTF">2012-03-17T19:57:54Z</dcterms:created>
  <dcterms:modified xsi:type="dcterms:W3CDTF">2012-03-31T02:12:02Z</dcterms:modified>
</cp:coreProperties>
</file>