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4" r:id="rId14"/>
    <p:sldId id="276" r:id="rId15"/>
    <p:sldId id="303" r:id="rId16"/>
    <p:sldId id="286" r:id="rId17"/>
    <p:sldId id="285" r:id="rId18"/>
    <p:sldId id="278" r:id="rId19"/>
    <p:sldId id="279" r:id="rId20"/>
    <p:sldId id="280" r:id="rId21"/>
    <p:sldId id="275" r:id="rId22"/>
    <p:sldId id="274" r:id="rId23"/>
    <p:sldId id="269" r:id="rId24"/>
    <p:sldId id="271" r:id="rId25"/>
    <p:sldId id="272" r:id="rId26"/>
    <p:sldId id="270" r:id="rId27"/>
    <p:sldId id="287" r:id="rId28"/>
    <p:sldId id="288" r:id="rId29"/>
    <p:sldId id="289" r:id="rId30"/>
    <p:sldId id="292" r:id="rId31"/>
    <p:sldId id="290" r:id="rId32"/>
    <p:sldId id="293" r:id="rId33"/>
    <p:sldId id="291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E8B6C7-42D1-430A-830C-7714CDDFFD54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7738669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7011-2222-4F1D-A36D-80E6CFE5F37A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9336-2E3D-4D23-A317-244B63F046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214290"/>
            <a:ext cx="85011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</a:rPr>
              <a:t>Serosa</a:t>
            </a:r>
            <a:r>
              <a:rPr lang="pt-BR" sz="5400" dirty="0" smtClean="0">
                <a:solidFill>
                  <a:schemeClr val="tx2">
                    <a:lumMod val="75000"/>
                  </a:schemeClr>
                </a:solidFill>
              </a:rPr>
              <a:t> :</a:t>
            </a:r>
            <a:r>
              <a:rPr lang="pt-BR" sz="5400" dirty="0" smtClean="0"/>
              <a:t> </a:t>
            </a:r>
          </a:p>
          <a:p>
            <a:pPr algn="just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214290"/>
            <a:ext cx="85011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</a:rPr>
              <a:t>Serosa</a:t>
            </a:r>
            <a:r>
              <a:rPr lang="pt-BR" sz="5400" dirty="0" smtClean="0">
                <a:solidFill>
                  <a:schemeClr val="tx2">
                    <a:lumMod val="75000"/>
                  </a:schemeClr>
                </a:solidFill>
              </a:rPr>
              <a:t> :</a:t>
            </a:r>
            <a:r>
              <a:rPr lang="pt-BR" sz="5400" dirty="0" smtClean="0"/>
              <a:t> </a:t>
            </a:r>
          </a:p>
          <a:p>
            <a:pPr algn="just"/>
            <a:r>
              <a:rPr lang="pt-BR" sz="3200" dirty="0" smtClean="0"/>
              <a:t> </a:t>
            </a:r>
            <a:r>
              <a:rPr lang="pt-BR" sz="3200" i="1" u="sng" dirty="0" smtClean="0"/>
              <a:t>Definição: 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Densa camada entre a cápsula e o globo.</a:t>
            </a:r>
          </a:p>
          <a:p>
            <a:pPr algn="just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Permite que o olho se movimente com facilidade em todas a direções, evitando </a:t>
            </a:r>
          </a:p>
          <a:p>
            <a:pPr algn="just"/>
            <a:r>
              <a:rPr lang="pt-BR" sz="3200" dirty="0" smtClean="0"/>
              <a:t>atrito.</a:t>
            </a:r>
          </a:p>
          <a:p>
            <a:pPr algn="just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Evita propagação </a:t>
            </a:r>
            <a:r>
              <a:rPr lang="pt-BR" sz="3200" smtClean="0"/>
              <a:t>de agentes </a:t>
            </a:r>
            <a:r>
              <a:rPr lang="pt-BR" sz="3200" dirty="0" smtClean="0"/>
              <a:t>infecciosos.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285728"/>
            <a:ext cx="83582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A </a:t>
            </a:r>
            <a:r>
              <a:rPr lang="pt-BR" sz="2800" b="1" dirty="0" smtClean="0"/>
              <a:t>capsula</a:t>
            </a:r>
            <a:r>
              <a:rPr lang="pt-BR" sz="2800" dirty="0" smtClean="0"/>
              <a:t> de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tenon</a:t>
            </a:r>
            <a:r>
              <a:rPr lang="pt-BR" sz="2800" b="1" dirty="0" smtClean="0"/>
              <a:t> </a:t>
            </a:r>
            <a:r>
              <a:rPr lang="pt-BR" sz="2800" dirty="0" smtClean="0"/>
              <a:t>divide a órbita em dois espaços:</a:t>
            </a:r>
            <a:r>
              <a:rPr lang="pt-BR" sz="2800" b="1" dirty="0" smtClean="0"/>
              <a:t> </a:t>
            </a:r>
            <a:r>
              <a:rPr lang="pt-BR" sz="2800" dirty="0" smtClean="0"/>
              <a:t> *</a:t>
            </a:r>
            <a:r>
              <a:rPr lang="pt-BR" sz="2800" b="1" dirty="0" smtClean="0"/>
              <a:t>loja </a:t>
            </a:r>
            <a:r>
              <a:rPr lang="pt-BR" sz="2800" b="1" dirty="0" err="1" smtClean="0"/>
              <a:t>pré</a:t>
            </a:r>
            <a:r>
              <a:rPr lang="pt-BR" sz="2800" b="1" dirty="0" smtClean="0"/>
              <a:t> </a:t>
            </a:r>
            <a:r>
              <a:rPr lang="pt-BR" sz="2800" b="1" dirty="0" smtClean="0"/>
              <a:t>capsular</a:t>
            </a:r>
            <a:r>
              <a:rPr lang="pt-BR" sz="28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b="1" dirty="0" smtClean="0"/>
              <a:t> *loja </a:t>
            </a:r>
            <a:r>
              <a:rPr lang="pt-BR" sz="2800" b="1" dirty="0" err="1" smtClean="0"/>
              <a:t>retrocapsular</a:t>
            </a:r>
            <a:r>
              <a:rPr lang="pt-BR" sz="2800" dirty="0"/>
              <a:t>.</a:t>
            </a:r>
            <a:endParaRPr lang="pt-BR" sz="2800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6" name="Imagem 5" descr="c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357430"/>
            <a:ext cx="3399231" cy="380713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8596" y="2285992"/>
            <a:ext cx="492922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214290"/>
            <a:ext cx="8501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0" name="Ondulado 9"/>
          <p:cNvSpPr/>
          <p:nvPr/>
        </p:nvSpPr>
        <p:spPr>
          <a:xfrm>
            <a:off x="1714480" y="642918"/>
            <a:ext cx="5357850" cy="7858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214290"/>
            <a:ext cx="8501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0" name="Ondulado 9"/>
          <p:cNvSpPr/>
          <p:nvPr/>
        </p:nvSpPr>
        <p:spPr>
          <a:xfrm>
            <a:off x="1714480" y="642918"/>
            <a:ext cx="5357850" cy="7858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43174" y="642918"/>
            <a:ext cx="358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GLOBO OCULAR</a:t>
            </a:r>
            <a:endParaRPr lang="pt-BR" sz="4000" b="1" dirty="0"/>
          </a:p>
        </p:txBody>
      </p:sp>
    </p:spTree>
  </p:cSld>
  <p:clrMapOvr>
    <a:masterClrMapping/>
  </p:clrMapOvr>
  <p:transition spd="slow" advTm="1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214290"/>
            <a:ext cx="8501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8" name="Imagem 7" descr="Globo ocul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803912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ndulado 9"/>
          <p:cNvSpPr/>
          <p:nvPr/>
        </p:nvSpPr>
        <p:spPr>
          <a:xfrm>
            <a:off x="1714480" y="642918"/>
            <a:ext cx="5357850" cy="7858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43174" y="642918"/>
            <a:ext cx="358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GLOBO OCULAR</a:t>
            </a:r>
            <a:endParaRPr lang="pt-BR" sz="40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214290"/>
            <a:ext cx="8501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131841"/>
            <a:ext cx="821533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Globo ocular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estrutura do olho humano que tem o formato de um globo, </a:t>
            </a:r>
            <a:endParaRPr kumimoji="0" lang="pt-B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t-BR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t-BR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pt-B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Tem a forma de um globo que fica guardado dentro de uma cavidade óssea (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óbita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e protegido pelas pálpebras. Externamente possui seis músculos que fazem os movimentos oculares.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É constituído por camadas concêntricas aderidas entre si, com função de: visão, nutrição e proteção.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Espaço Reservado para Conteúdo 3" descr="http://luizmeira.com/anatomy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142984"/>
            <a:ext cx="61436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214290"/>
            <a:ext cx="8501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 descr="http://luizmeira.com/vitre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71538" y="857232"/>
          <a:ext cx="6096000" cy="2644140"/>
        </p:xfrm>
        <a:graphic>
          <a:graphicData uri="http://schemas.openxmlformats.org/drawingml/2006/table">
            <a:tbl>
              <a:tblPr/>
              <a:tblGrid>
                <a:gridCol w="2786082"/>
                <a:gridCol w="330991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GLOBO OCULAR</a:t>
                      </a:r>
                      <a:endParaRPr lang="pt-BR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77A9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Cada olho é </a:t>
                      </a:r>
                      <a:r>
                        <a:rPr lang="pt-B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constituido</a:t>
                      </a: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 por 3 túnicas (camadas</a:t>
                      </a:r>
                      <a:r>
                        <a:rPr lang="pt-BR" sz="1350" dirty="0"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Symbol"/>
                          <a:ea typeface="Times New Roman"/>
                          <a:cs typeface="Times New Roman"/>
                        </a:rPr>
                        <a:t>·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Externa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: Protetora. São a córnea e a esclera. 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Symbol"/>
                          <a:ea typeface="Times New Roman"/>
                          <a:cs typeface="Times New Roman"/>
                        </a:rPr>
                        <a:t>·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Média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: Vascular. Compreende a íris, a coróide e o corpo ciliar. 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Symbol"/>
                          <a:ea typeface="Times New Roman"/>
                          <a:cs typeface="Times New Roman"/>
                        </a:rPr>
                        <a:t>·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Interna</a:t>
                      </a: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: Nervosa. É a retina. 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214290"/>
            <a:ext cx="8501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14480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42876" y="214290"/>
            <a:ext cx="892971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</a:rPr>
              <a:t>Camadas: 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3200" b="1" u="sng" dirty="0" smtClean="0"/>
              <a:t>Externa:</a:t>
            </a:r>
            <a:r>
              <a:rPr lang="pt-BR" sz="3200" dirty="0" smtClean="0"/>
              <a:t> córnea (parte transparente), esclera (parte opaca) junção córneo </a:t>
            </a:r>
            <a:r>
              <a:rPr lang="pt-BR" sz="3200" dirty="0" err="1" smtClean="0"/>
              <a:t>escleral</a:t>
            </a:r>
            <a:r>
              <a:rPr lang="pt-BR" sz="3200" dirty="0" smtClean="0"/>
              <a:t> (limbo ou sulco). </a:t>
            </a:r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b="1" u="sng" dirty="0" smtClean="0">
                <a:latin typeface="Times New Roman"/>
                <a:ea typeface="Times New Roman"/>
                <a:cs typeface="Times New Roman"/>
              </a:rPr>
              <a:t>Média:</a:t>
            </a:r>
            <a:r>
              <a:rPr lang="pt-BR" sz="3200" dirty="0" smtClean="0">
                <a:latin typeface="Times New Roman"/>
                <a:ea typeface="Times New Roman"/>
                <a:cs typeface="Times New Roman"/>
              </a:rPr>
              <a:t> íris, o corpo ciliar, pela</a:t>
            </a:r>
          </a:p>
          <a:p>
            <a:pPr algn="just"/>
            <a:r>
              <a:rPr lang="pt-BR" sz="3200" dirty="0" smtClean="0">
                <a:latin typeface="Times New Roman"/>
                <a:ea typeface="Times New Roman"/>
                <a:cs typeface="Times New Roman"/>
              </a:rPr>
              <a:t> coróide ou camada vascular.</a:t>
            </a:r>
          </a:p>
          <a:p>
            <a:pPr algn="just"/>
            <a:endParaRPr lang="pt-BR" sz="32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pt-BR" sz="32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pt-BR" sz="3200" b="1" u="sng" dirty="0" smtClean="0">
                <a:latin typeface="Times New Roman"/>
                <a:ea typeface="Times New Roman"/>
                <a:cs typeface="Times New Roman"/>
              </a:rPr>
              <a:t>Interna:</a:t>
            </a:r>
            <a:r>
              <a:rPr lang="pt-BR" sz="3200" dirty="0" smtClean="0">
                <a:latin typeface="Times New Roman"/>
                <a:ea typeface="Times New Roman"/>
                <a:cs typeface="Times New Roman"/>
              </a:rPr>
              <a:t> retina e células nervosas</a:t>
            </a:r>
            <a:endParaRPr lang="pt-BR" sz="3200" dirty="0" smtClean="0">
              <a:ea typeface="Calibri"/>
              <a:cs typeface="Times New Roman"/>
            </a:endParaRPr>
          </a:p>
          <a:p>
            <a:pPr algn="just"/>
            <a:r>
              <a:rPr lang="pt-BR" sz="32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pt-BR" sz="3200" dirty="0" smtClean="0">
              <a:ea typeface="Calibri"/>
              <a:cs typeface="Times New Roman"/>
            </a:endParaRPr>
          </a:p>
          <a:p>
            <a:pPr algn="just"/>
            <a:endParaRPr lang="pt-BR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429000"/>
            <a:ext cx="27987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214290"/>
            <a:ext cx="7158038" cy="1412875"/>
          </a:xfrm>
        </p:spPr>
        <p:txBody>
          <a:bodyPr/>
          <a:lstStyle/>
          <a:p>
            <a:r>
              <a:rPr lang="pt-PT" dirty="0"/>
              <a:t>        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Cavidade Orbitária</a:t>
            </a:r>
          </a:p>
        </p:txBody>
      </p:sp>
      <p:pic>
        <p:nvPicPr>
          <p:cNvPr id="2065" name="Picture 17" descr="orbita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410" y="1754410"/>
            <a:ext cx="5868986" cy="39606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Meio-quadro 3"/>
          <p:cNvSpPr/>
          <p:nvPr/>
        </p:nvSpPr>
        <p:spPr>
          <a:xfrm>
            <a:off x="0" y="0"/>
            <a:ext cx="500034" cy="68580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Meio-quadro 4"/>
          <p:cNvSpPr/>
          <p:nvPr/>
        </p:nvSpPr>
        <p:spPr>
          <a:xfrm rot="10800000">
            <a:off x="8643966" y="0"/>
            <a:ext cx="500034" cy="685800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b="1" u="sng" dirty="0" smtClean="0">
                <a:solidFill>
                  <a:schemeClr val="tx2">
                    <a:lumMod val="75000"/>
                  </a:schemeClr>
                </a:solidFill>
              </a:rPr>
              <a:t>Órbitas:</a:t>
            </a:r>
            <a:endParaRPr lang="pt-PT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500174"/>
            <a:ext cx="5286380" cy="4357718"/>
          </a:xfrm>
        </p:spPr>
        <p:txBody>
          <a:bodyPr>
            <a:noAutofit/>
          </a:bodyPr>
          <a:lstStyle/>
          <a:p>
            <a:pPr algn="just"/>
            <a:r>
              <a:rPr lang="pt-PT" sz="2800" b="1" dirty="0">
                <a:solidFill>
                  <a:schemeClr val="accent1">
                    <a:lumMod val="50000"/>
                  </a:schemeClr>
                </a:solidFill>
              </a:rPr>
              <a:t>Cavidades situadas entre o crânio e a face, de cada lado do plano sagital médio</a:t>
            </a:r>
            <a:r>
              <a:rPr lang="pt-PT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pt-PT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PT" sz="2800" b="1" dirty="0">
                <a:solidFill>
                  <a:schemeClr val="accent1">
                    <a:lumMod val="50000"/>
                  </a:schemeClr>
                </a:solidFill>
              </a:rPr>
              <a:t>Contêm os olhos juntamente com os seus músculos, nervos, vasos sanguíneos, corpo adiposo da órbita e grande parte do aparelho lacrimal.</a:t>
            </a:r>
          </a:p>
        </p:txBody>
      </p:sp>
      <p:pic>
        <p:nvPicPr>
          <p:cNvPr id="45063" name="Picture 7" descr="fren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7" y="1428736"/>
            <a:ext cx="3160911" cy="47149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Meio-quadro 4"/>
          <p:cNvSpPr/>
          <p:nvPr/>
        </p:nvSpPr>
        <p:spPr>
          <a:xfrm>
            <a:off x="0" y="0"/>
            <a:ext cx="500034" cy="6858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Meio-quadro 5"/>
          <p:cNvSpPr/>
          <p:nvPr/>
        </p:nvSpPr>
        <p:spPr>
          <a:xfrm rot="10800000">
            <a:off x="8643966" y="0"/>
            <a:ext cx="500034" cy="6858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3284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00034" y="571480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chemeClr val="tx2">
                    <a:lumMod val="75000"/>
                  </a:schemeClr>
                </a:solidFill>
              </a:rPr>
              <a:t>Pirâmide quadrangular de base anterior, de grande eixo dirigido obliquamente da frente para trás e de fora para dentro.</a:t>
            </a:r>
            <a:endParaRPr lang="pt-P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6" descr="orb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85918" y="2357430"/>
            <a:ext cx="5572164" cy="3294079"/>
          </a:xfrm>
          <a:prstGeom prst="rect">
            <a:avLst/>
          </a:prstGeom>
          <a:noFill/>
          <a:ln/>
        </p:spPr>
      </p:pic>
      <p:sp>
        <p:nvSpPr>
          <p:cNvPr id="6" name="Seta para a esquerda e para a direita 5"/>
          <p:cNvSpPr/>
          <p:nvPr/>
        </p:nvSpPr>
        <p:spPr>
          <a:xfrm>
            <a:off x="214282" y="2357430"/>
            <a:ext cx="8715436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214282" y="5643578"/>
            <a:ext cx="8715436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28596" y="42860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 smtClean="0">
                <a:solidFill>
                  <a:schemeClr val="accent1">
                    <a:lumMod val="50000"/>
                  </a:schemeClr>
                </a:solidFill>
              </a:rPr>
              <a:t>Na cavidade  estão inseridos o bulbo do olho, músculos, nervos, e o aparelho lacrimal.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Olho Hum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685804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5" descr="orb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3357562"/>
            <a:ext cx="6965813" cy="3000396"/>
          </a:xfrm>
          <a:prstGeom prst="rect">
            <a:avLst/>
          </a:prstGeom>
          <a:noFill/>
          <a:ln/>
        </p:spPr>
      </p:pic>
      <p:sp>
        <p:nvSpPr>
          <p:cNvPr id="5" name="Retângulo 4"/>
          <p:cNvSpPr/>
          <p:nvPr/>
        </p:nvSpPr>
        <p:spPr>
          <a:xfrm>
            <a:off x="285720" y="21429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parede superior é formada pelos ossos frontal e esfnoide; a parede medial pelo etimóide, esfenóide, lacrimal e frontal; a Aparede inferior ou assoalho pela maxila, zigomático e palatino;  A parede lateral pelo processo frontal do zigomático e asa maior do esfenóide. O ápice da órbita fica no canal óptico, formado pela asa menor do esfenóide</a:t>
            </a:r>
            <a:r>
              <a:rPr lang="pt-PT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Arquivos de programas\Microsoft Office\MEDIA\OFFICE12\Lines\BD1518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3381375"/>
            <a:ext cx="5715000" cy="95250"/>
          </a:xfrm>
          <a:prstGeom prst="rect">
            <a:avLst/>
          </a:prstGeom>
          <a:noFill/>
        </p:spPr>
      </p:pic>
      <p:pic>
        <p:nvPicPr>
          <p:cNvPr id="1028" name="Picture 4" descr="C:\Arquivos de programas\Microsoft Office\MEDIA\OFFICE12\Lines\BD1518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8572560" cy="333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4337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COMPRE NA ÓTICA GLOBO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4337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COMPRE NA ÓTICA GLOBO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4337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COMPRE NA ÓTICA GLOBO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4337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COMPRE NA ÓTICA GLOBO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4337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COMPRE NA ÓTICA GLOBO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30443" y="1196752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R0DRIGUES JR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4337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COMPRE NA ÓTICA GLOBO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R0DRIGUES JR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RODRIGUES JR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4337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COMPRE NA ÓTICA GLOBO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RODRIGUES JR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RODRIGUES JR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4337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COMPRE NA ÓTICA GLOBO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44" y="1357298"/>
            <a:ext cx="5214974" cy="405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ALUNOS:</a:t>
            </a:r>
          </a:p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*SANDRA CASTILHO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*VERIDIANA LIMA RODRIGUES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*LUCAS CONTINI</a:t>
            </a:r>
          </a:p>
          <a:p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*JAIRO RODRIGUES JR.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Casa feia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Espaço Reservado para Conteúdo 4" descr="SLIDE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6" name="Imagem 5" descr="foto de te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143116"/>
            <a:ext cx="2990488" cy="421484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4348" y="214290"/>
            <a:ext cx="80010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Cirurgião e oftalmologista:</a:t>
            </a:r>
          </a:p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</a:rPr>
              <a:t>Jacques-René </a:t>
            </a:r>
            <a:r>
              <a:rPr lang="pt-BR" sz="6000" b="1" dirty="0" err="1" smtClean="0">
                <a:solidFill>
                  <a:schemeClr val="tx2">
                    <a:lumMod val="75000"/>
                  </a:schemeClr>
                </a:solidFill>
              </a:rPr>
              <a:t>Tenon</a:t>
            </a:r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( 1724-1816)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14744" y="2571744"/>
            <a:ext cx="4857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 Hospital </a:t>
            </a:r>
            <a:r>
              <a:rPr lang="pt-BR" sz="3200" dirty="0" err="1" smtClean="0"/>
              <a:t>Tenon</a:t>
            </a:r>
            <a:r>
              <a:rPr lang="pt-BR" sz="3200" dirty="0" smtClean="0"/>
              <a:t> em Paris</a:t>
            </a:r>
            <a:br>
              <a:rPr lang="pt-BR" sz="3200" dirty="0" smtClean="0"/>
            </a:br>
            <a:r>
              <a:rPr lang="pt-BR" sz="3200" dirty="0" smtClean="0"/>
              <a:t> Em 1805 ele deu uma descrição</a:t>
            </a:r>
          </a:p>
          <a:p>
            <a:pPr algn="ctr"/>
            <a:r>
              <a:rPr lang="pt-BR" sz="3200" dirty="0" smtClean="0"/>
              <a:t> da “</a:t>
            </a:r>
            <a:r>
              <a:rPr lang="pt-BR" sz="3200" dirty="0" err="1" smtClean="0"/>
              <a:t>capsula</a:t>
            </a:r>
            <a:r>
              <a:rPr lang="pt-BR" sz="3200" dirty="0" smtClean="0"/>
              <a:t> de </a:t>
            </a:r>
            <a:r>
              <a:rPr lang="pt-BR" sz="3200" dirty="0" err="1" smtClean="0"/>
              <a:t>tenon</a:t>
            </a:r>
            <a:r>
              <a:rPr lang="pt-BR" sz="3200" dirty="0" smtClean="0"/>
              <a:t>”.  </a:t>
            </a:r>
            <a:br>
              <a:rPr lang="pt-BR" sz="3200" dirty="0" smtClean="0"/>
            </a:br>
            <a:r>
              <a:rPr lang="pt-BR" sz="3200" dirty="0" smtClean="0"/>
              <a:t>Recobre3/4 da parte posterior do globo</a:t>
            </a:r>
            <a:br>
              <a:rPr lang="pt-BR" sz="3200" dirty="0" smtClean="0"/>
            </a:br>
            <a:r>
              <a:rPr lang="pt-BR" sz="3200" dirty="0" smtClean="0"/>
              <a:t> ocular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416</TotalTime>
  <Words>614</Words>
  <Application>Microsoft Office PowerPoint</Application>
  <PresentationFormat>Apresentação na tela (4:3)</PresentationFormat>
  <Paragraphs>223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Casa feia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Cavidade Orbitária</vt:lpstr>
      <vt:lpstr>Órbitas: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Particular</dc:creator>
  <cp:lastModifiedBy>Usuario</cp:lastModifiedBy>
  <cp:revision>47</cp:revision>
  <dcterms:created xsi:type="dcterms:W3CDTF">2012-03-25T15:13:22Z</dcterms:created>
  <dcterms:modified xsi:type="dcterms:W3CDTF">2012-03-30T17:16:34Z</dcterms:modified>
</cp:coreProperties>
</file>